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Momina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838200" y="0"/>
            <a:ext cx="381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7848600" y="0"/>
            <a:ext cx="381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 rot="16200000">
            <a:off x="4381500" y="1562100"/>
            <a:ext cx="381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rot="16200000">
            <a:off x="4381500" y="-3695700"/>
            <a:ext cx="381000" cy="9144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8488C4">
                <a:alpha val="67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Momina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gif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hyperlink" Target="http://rds.yahoo.com/_ylt=A0PDoX83P0BN41EALoWjzbkF/SIG=11m960j25/EXP=1296142519/**http:/argecy.com/images/PP803.jp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gif"/><Relationship Id="rId4" Type="http://schemas.openxmlformats.org/officeDocument/2006/relationships/image" Target="../media/image2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jpeg"/><Relationship Id="rId5" Type="http://schemas.openxmlformats.org/officeDocument/2006/relationships/hyperlink" Target="http://rds.yahoo.com/_ylt=A0WTb_ptTUBNh2kA6yKjzbkF/SIG=12o7s1rl6/EXP=1296146157/**http:/concertspeakers.org/wp-content/uploads/concert-speakers-1.jpg" TargetMode="External"/><Relationship Id="rId4" Type="http://schemas.openxmlformats.org/officeDocument/2006/relationships/image" Target="../media/image2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hyperlink" Target="http://rds.yahoo.com/_ylt=A0WTb_2_TUBNs0sAaB6jzbkF/SIG=13h2muei9/EXP=1296146239/**http:/www.cybertheater.com/wp-content/uploads/2007/10/canon-lv-7585-multimedia-projector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13" Type="http://schemas.openxmlformats.org/officeDocument/2006/relationships/image" Target="../media/image3.jpeg"/><Relationship Id="rId18" Type="http://schemas.openxmlformats.org/officeDocument/2006/relationships/hyperlink" Target="http://rds.yahoo.com/_ylt=A0PDoX09L0BNMwgA7FSJzbkF;_ylu=X3oDMTBxcWdwZ21zBHBvcwMxMQRzZWMDc3IEdnRpZANJMTMzXzgz/SIG=1j7t24gqh/EXP=1296138429/**http:/images.search.yahoo.com/images/view?back=http://images.search.yahoo.com/search/images?p=laser+printers&amp;ei=utf-8&amp;fr=yfp-t-742&amp;w=500&amp;h=500&amp;imgurl=popsci.typepad.com/photos/uncategorized/2007/08/01/hp_printer.jpg&amp;rurl=http://popsci.typepad.com/popsci/2007/08/laser-printers-.html&amp;size=18KB&amp;name=...+Laser+Printe...&amp;p=laser+printers&amp;oid=6f2fecac714ff107497ea88ca165b2c2&amp;fr2=&amp;no=11&amp;tt=101000&amp;sigr=11tadslmq&amp;sigi=121mha9ft&amp;sigb=12j1dqto3&amp;.crumb=Q660WBvKQhw" TargetMode="External"/><Relationship Id="rId26" Type="http://schemas.openxmlformats.org/officeDocument/2006/relationships/hyperlink" Target="http://rds.yahoo.com/_ylt=A0PDoS2tL0BNSXQAtguJzbkF;_ylu=X3oDMTBwZDhwaDluBHBvcwMxBHNlYwNzcgR2dGlkA0kxMzNfODM-/SIG=1hd24tt74/EXP=1296138541/**http:/images.search.yahoo.com/images/view?back=http://images.search.yahoo.com/search/images?p=dot+matrix+printer&amp;rs=0&amp;fr=yfp-t-742&amp;w=600&amp;h=492&amp;imgurl=www.computer-printers.us/dot-matrix-printer-600.jpg&amp;rurl=http://www.computer-printers.us/about.htm&amp;size=42KB&amp;name=dot+matrix+print...&amp;p=dot+matrix+printer&amp;oid=c9b5c6a9d132872d3b2d66b071f213a0&amp;fr2=&amp;no=1&amp;tt=64900&amp;sigr=119c6c973&amp;sigi=11jvcri58&amp;sigb=12jauokvg&amp;.crumb=Q660WBvKQhw" TargetMode="External"/><Relationship Id="rId3" Type="http://schemas.openxmlformats.org/officeDocument/2006/relationships/slide" Target="slide5.xml"/><Relationship Id="rId21" Type="http://schemas.openxmlformats.org/officeDocument/2006/relationships/image" Target="../media/image7.jpeg"/><Relationship Id="rId7" Type="http://schemas.openxmlformats.org/officeDocument/2006/relationships/slide" Target="slide13.xml"/><Relationship Id="rId12" Type="http://schemas.openxmlformats.org/officeDocument/2006/relationships/hyperlink" Target="http://rds.yahoo.com/_ylt=A0PDoX3rLkBNDggAi0iJzbkF;_ylu=X3oDMTBxcGU2NzJnBHBvcwMxOARzZWMDc3IEdnRpZANJMTMzXzgz/SIG=1lu5002ia/EXP=1296138347/**http:/images.search.yahoo.com/images/view?back=http://images.search.yahoo.com/search/images?p=pictures+of+speakers&amp;ei=UTF-8&amp;vm=r&amp;fr=yfp-t-742&amp;fr2=tab-web&amp;w=600&amp;h=600&amp;imgurl=www.exchange3d.com/images/uploads/aff269/speaker01.jpg&amp;rurl=http://www.exchange3d.com/3D%20Model%20of%20big%20speaker%20game%20ready/prod_6203.html&amp;size=119KB&amp;name=3D+Model+of+big+...&amp;p=pictures+of+speakers&amp;oid=0c6e34477e4b3645f210bb1d5c4d0cca&amp;fr2=tab-web&amp;no=18&amp;tt=1510000&amp;sigr=12n633184&amp;sigi=11mauuupl&amp;sigb=13avhfk5s&amp;.crumb=Q660WBvKQhw" TargetMode="External"/><Relationship Id="rId17" Type="http://schemas.openxmlformats.org/officeDocument/2006/relationships/image" Target="../media/image5.jpeg"/><Relationship Id="rId25" Type="http://schemas.openxmlformats.org/officeDocument/2006/relationships/image" Target="../media/image9.jpeg"/><Relationship Id="rId2" Type="http://schemas.openxmlformats.org/officeDocument/2006/relationships/slide" Target="slide3.xml"/><Relationship Id="rId16" Type="http://schemas.openxmlformats.org/officeDocument/2006/relationships/hyperlink" Target="http://rds.yahoo.com/_ylt=A0PDoS0kL0BNvnoAjMyJzbkF;_ylu=X3oDMTBwZDhwaDluBHBvcwMxBHNlYwNzcgR2dGlkA0kxMzNfODM-/SIG=1gmfoenn1/EXP=1296138404/**http:/images.search.yahoo.com/images/view?back=http://images.search.yahoo.com/search/images?p=plotters&amp;ei=utf-8&amp;fr=yfp-t-742&amp;w=1181&amp;h=886&amp;imgurl=ppscad.co.uk/images/canon%20ipf810.jpg&amp;rurl=http://ppscad.co.uk/Plotters-in-Warwickshire.html&amp;size=128KB&amp;name=Canon+Plotters+-...&amp;p=plotters&amp;oid=e46c10c9b9c89683c10fd8adef94c4df&amp;fr2=&amp;no=1&amp;tt=76400&amp;sigr=11hol0urt&amp;sigi=116hkorkt&amp;sigb=12dnkoks4&amp;.crumb=Q660WBvKQhw" TargetMode="External"/><Relationship Id="rId20" Type="http://schemas.openxmlformats.org/officeDocument/2006/relationships/hyperlink" Target="http://rds.yahoo.com/_ylt=A0PDoX1cL0BN8wkAYGWJzbkF;_ylu=X3oDMTBxMmpuajN2BHBvcwMxMARzZWMDc3IEdnRpZANJMTMzXzgz/SIG=1kvse50s2/EXP=1296138460/**http:/images.search.yahoo.com/images/view?back=http://images.search.yahoo.com/search/images?p=multimedia+projectors&amp;ei=utf-8&amp;fr=yfp-t-742&amp;w=990&amp;h=592&amp;imgurl=compareindia.in.com/media/images/2007/jun/img_618_s5_01.jpg&amp;rurl=http://compareindia.in.com/latest-launches/electronics-digital-projectors/epson-unveils-two-new-projectors/834/0&amp;size=83KB&amp;name=multimedia+proje...&amp;p=multimedia+projectors&amp;oid=916c75128e07cae3acae8ebcf9bdcc9d&amp;fr2=&amp;no=10&amp;tt=66000&amp;sigr=13gbpdh90&amp;sigi=11rtdp0fo&amp;sigb=12qiv3v9k&amp;.crumb=Q660WBvKQhw" TargetMode="External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11" Type="http://schemas.openxmlformats.org/officeDocument/2006/relationships/image" Target="../media/image2.jpeg"/><Relationship Id="rId24" Type="http://schemas.openxmlformats.org/officeDocument/2006/relationships/hyperlink" Target="http://rds.yahoo.com/_ylt=A0PDoS2RL0BNIn4AkNeJzbkF;_ylu=X3oDMTBwdWFpNWZhBHBvcwM3BHNlYwNzcgR2dGlkA0kxMzNfODM-/SIG=1j49h9c0n/EXP=1296138513/**http:/images.search.yahoo.com/images/view?back=http://images.search.yahoo.com/search/images?p=inkjet+printer&amp;ei=utf-8&amp;fr=yfp-t-742&amp;w=700&amp;h=466&amp;imgurl=www.faqs.org/photo-dict/photofiles/list/4701/6206inkjet_printer.jpg&amp;rurl=http://www.faqs.org/photo-dict/phrase/4701/inkjet-printer.html&amp;size=39KB&amp;name=inkjet+printer+-...&amp;p=inkjet+printer&amp;oid=20ebb9f7b7b38af6d3be108d5248f852&amp;fr2=&amp;no=7&amp;tt=72000&amp;sigr=11u5cddt5&amp;sigi=12329fkd9&amp;sigb=12ja527dq&amp;.crumb=Q660WBvKQhw" TargetMode="External"/><Relationship Id="rId5" Type="http://schemas.openxmlformats.org/officeDocument/2006/relationships/slide" Target="slide9.xml"/><Relationship Id="rId15" Type="http://schemas.openxmlformats.org/officeDocument/2006/relationships/image" Target="../media/image4.jpeg"/><Relationship Id="rId23" Type="http://schemas.openxmlformats.org/officeDocument/2006/relationships/image" Target="../media/image8.jpeg"/><Relationship Id="rId10" Type="http://schemas.openxmlformats.org/officeDocument/2006/relationships/slide" Target="slide18.xml"/><Relationship Id="rId19" Type="http://schemas.openxmlformats.org/officeDocument/2006/relationships/image" Target="../media/image6.jpeg"/><Relationship Id="rId4" Type="http://schemas.openxmlformats.org/officeDocument/2006/relationships/slide" Target="slide7.xml"/><Relationship Id="rId9" Type="http://schemas.openxmlformats.org/officeDocument/2006/relationships/slide" Target="slide17.xml"/><Relationship Id="rId14" Type="http://schemas.openxmlformats.org/officeDocument/2006/relationships/hyperlink" Target="http://rds.yahoo.com/_ylt=A0PDoX0JL0BNPwwA4tKJzbkF;_ylu=X3oDMTBwZDhwaDluBHBvcwMxBHNlYwNzcgR2dGlkA0kxMzNfODM-/SIG=1gi17fm13/EXP=1296138377/**http:/images.search.yahoo.com/images/view?back=http://images.search.yahoo.com/search/images?p=TFT+monitors&amp;ei=utf-8&amp;fr=yfp-t-742&amp;w=800&amp;h=600&amp;imgurl=www.thenetmza.com/dell%20tft.jpg&amp;rurl=http://www.thenetmza.com/Monitors.htm&amp;size=37KB&amp;name=The+Net+|+Monito...&amp;p=TFT+monitors&amp;oid=adc26e385d2639cb2a58eb7822b5e594&amp;fr2=&amp;no=1&amp;tt=55700&amp;sigr=115g1hfnn&amp;sigi=11015ooo8&amp;sigb=12hjer6s4&amp;.crumb=Q660WBvKQhw" TargetMode="External"/><Relationship Id="rId22" Type="http://schemas.openxmlformats.org/officeDocument/2006/relationships/hyperlink" Target="http://rds.yahoo.com/_ylt=A0PDoX14L0BNQQkAplqJzbkF;_ylu=X3oDMTBxcWdwZ21zBHBvcwMxMQRzZWMDc3IEdnRpZANJMTMzXzgz/SIG=1kjci9ikb/EXP=1296138488/**http:/images.search.yahoo.com/images/view?back=http://images.search.yahoo.com/search/images?p=3d+inkjet+printer&amp;sado=1&amp;ei=utf-8&amp;fr=yfp-t-742&amp;fr2=sg-gac&amp;w=488&amp;h=500&amp;imgurl=www.3dscanningtechnologies.com/cms3d/uploads/3D_Printer.jpg&amp;rurl=http://www.3dscanningtechnologies.com/3dscanningpage.php?how_things_work_3d_printing-46/&amp;size=22KB&amp;name=3D+Printer&amp;p=3d+inkjet+printer&amp;oid=a6b463f8c23ed114e90ca27691dd1b90&amp;fr2=sg-gac&amp;no=11&amp;tt=8480&amp;sigr=12o4o6t5a&amp;sigi=11rsetle8&amp;sigb=138d0nf0p&amp;.crumb=Q660WBvKQhw" TargetMode="External"/><Relationship Id="rId27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gif"/><Relationship Id="rId5" Type="http://schemas.openxmlformats.org/officeDocument/2006/relationships/image" Target="../media/image11.jpeg"/><Relationship Id="rId4" Type="http://schemas.openxmlformats.org/officeDocument/2006/relationships/hyperlink" Target="http://rds.yahoo.com/_ylt=A0WTb_qAN0BNT3EAo1ujzbkF/SIG=1365rtb39/EXP=1296140544/**http:/www.elec-intro.com/EX/05-14-05/Samsung%2017%20CRT%20Monitor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slide" Target="slide2.xml"/><Relationship Id="rId7" Type="http://schemas.openxmlformats.org/officeDocument/2006/relationships/image" Target="../media/image1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ds.yahoo.com/_ylt=A0WTb_7YOUBNXGsAFSuJzbkF;_ylu=X3oDMTBwZjMwNWhyBHBvcwM4BHNlYwNzcgR2dGlkA0kxMzNfODM-/SIG=1ii53pgk3/EXP=1296141144/**http:/images.search.yahoo.com/images/view?back=http://images.search.yahoo.com/search/images?p=transistors&amp;ei=utf-8&amp;vm=r&amp;w=686&amp;h=678&amp;imgurl=i00.i.aliimg.com/photo/v0/101303730/Hy62256blp_70_Transistors.jpg&amp;rurl=http://www.alibaba.com/product-free/101303730/Hy62256blp_70_Transistors.html&amp;size=52KB&amp;name=...+Hy62256blp-7...&amp;p=transistors&amp;oid=e6a7e6308154d54b036dae358ab5541d&amp;fr2=&amp;no=8&amp;tt=82600&amp;sigr=12ccd567g&amp;sigi=121m6u29b&amp;sigb=128ei02qr&amp;.crumb=Q660WBvKQhw" TargetMode="External"/><Relationship Id="rId5" Type="http://schemas.openxmlformats.org/officeDocument/2006/relationships/image" Target="../media/image13.jpeg"/><Relationship Id="rId4" Type="http://schemas.openxmlformats.org/officeDocument/2006/relationships/hyperlink" Target="http://rds.yahoo.com/_ylt=A0WTb_mCOUBN8WYAzBuJzbkF;_ylu=X3oDMTBxbWM3cWZxBHBvcwM2NwRzZWMDc3IEdnRpZANJMTMzXzgz/SIG=1jusvuu4u/EXP=1296141058/**http:/images.search.yahoo.com/images/view?back=http://images.search.yahoo.com/search/images?p=TFT+monitors&amp;b=64&amp;ni=21&amp;vm=r&amp;xargs=0&amp;pstart=1&amp;w=559&amp;h=600&amp;imgurl=www.cypruswholesaleprices.com/images/AOC%20719VA.jpg&amp;rurl=http://www.cypruswholesaleprices.com/Cyprus-AOC-Monitors-And-LCDs.html&amp;size=59KB&amp;name=...+|+AOC+Monito...&amp;p=TFT+monitors&amp;oid=1b34ee77575949471a010369621a471d&amp;fr2=&amp;no=67&amp;tt=55700&amp;b=64&amp;ni=21&amp;sigr=126g3i66e&amp;sigi=11kg3564q&amp;sigb=12s762s75&amp;.crumb=Q660WBvKQhw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hyperlink" Target="http://rds.yahoo.com/_ylt=A0PDoTEkPUBNY0MANVKJzbkF;_ylu=X3oDMTBxNTdzY2pyBHBvcwMzMgRzZWMDc3IEdnRpZANJMTMzXzgz/SIG=1lhvq565l/EXP=1296141988/**http:/images.search.yahoo.com/images/view?back=http://images.search.yahoo.com/search/images?p=laser+printer&amp;b=22&amp;ni=21&amp;vm=r&amp;xargs=0&amp;pstart=1&amp;w=590&amp;h=590&amp;imgurl=blog.123inkcartridges.ca/wp-content/uploads/2010/03/hp-cm1312nfi-printer.jpg&amp;rurl=http://blog.123inkcartridges.ca/2010/03/on-sale-hp-laser-printer-cm1312nfi-toner/&amp;size=25KB&amp;name=...+Laser+Printe...&amp;p=laser+printer&amp;oid=7c692294ff27337577ca60ca6433a675&amp;fr2=&amp;no=32&amp;tt=84300&amp;b=22&amp;ni=21&amp;sigr=12hi5aqq5&amp;sigi=12cu4b8jc&amp;sigb=12t8aorsb&amp;.crumb=Q660WBvKQhw" TargetMode="External"/><Relationship Id="rId4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hyperlink" Target="http://rds.yahoo.com/_ylt=A0PDoTAiPkBNozsA0m2jzbkF/SIG=13nbivhtm/EXP=1296142242/**http:/www.ldproducts.com/varien/media/ldproducts/products/647/1644.lg.hp-oem-ink-black-cc653an.jpg" TargetMode="External"/><Relationship Id="rId4" Type="http://schemas.openxmlformats.org/officeDocument/2006/relationships/image" Target="../media/image1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470025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72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Output Devices </a:t>
            </a:r>
            <a:endParaRPr lang="en-US" sz="7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5-Point Star 3">
            <a:hlinkClick r:id="rId2" action="ppaction://hlinksldjump"/>
          </p:cNvPr>
          <p:cNvSpPr/>
          <p:nvPr/>
        </p:nvSpPr>
        <p:spPr>
          <a:xfrm>
            <a:off x="3124200" y="3505200"/>
            <a:ext cx="2438400" cy="2209800"/>
          </a:xfrm>
          <a:prstGeom prst="star5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Start</a:t>
            </a:r>
            <a:endParaRPr lang="en-US" sz="2800" dirty="0"/>
          </a:p>
        </p:txBody>
      </p:sp>
      <p:pic>
        <p:nvPicPr>
          <p:cNvPr id="5" name="Picture 4" descr="animated_computer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00" y="40005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Inkjet Printers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3400" y="1752600"/>
          <a:ext cx="8229600" cy="38150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441364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761807">
                <a:tc>
                  <a:txBody>
                    <a:bodyPr/>
                    <a:lstStyle/>
                    <a:p>
                      <a:r>
                        <a:rPr lang="en-GB" dirty="0" smtClean="0"/>
                        <a:t>Output</a:t>
                      </a:r>
                      <a:r>
                        <a:rPr lang="en-GB" baseline="0" dirty="0" smtClean="0"/>
                        <a:t> is of high quality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Slow output if there are several copies needed.</a:t>
                      </a:r>
                    </a:p>
                  </a:txBody>
                  <a:tcPr/>
                </a:tc>
              </a:tr>
              <a:tr h="761807">
                <a:tc>
                  <a:txBody>
                    <a:bodyPr/>
                    <a:lstStyle/>
                    <a:p>
                      <a:r>
                        <a:rPr lang="en-GB" dirty="0" smtClean="0"/>
                        <a:t>Inkjet</a:t>
                      </a:r>
                      <a:r>
                        <a:rPr lang="en-GB" baseline="0" dirty="0" smtClean="0"/>
                        <a:t> printers are much cheaper to buy than laser.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Ink cartridges</a:t>
                      </a:r>
                      <a:r>
                        <a:rPr lang="en-GB" baseline="0" dirty="0" smtClean="0"/>
                        <a:t> run out too quickly to be used for large print jobs</a:t>
                      </a:r>
                      <a:endParaRPr lang="en-US" dirty="0"/>
                    </a:p>
                  </a:txBody>
                  <a:tcPr/>
                </a:tc>
              </a:tr>
              <a:tr h="761807">
                <a:tc>
                  <a:txBody>
                    <a:bodyPr/>
                    <a:lstStyle/>
                    <a:p>
                      <a:r>
                        <a:rPr lang="en-GB" dirty="0" smtClean="0"/>
                        <a:t>Are very lightweight</a:t>
                      </a:r>
                      <a:r>
                        <a:rPr lang="en-GB" baseline="0" dirty="0" smtClean="0"/>
                        <a:t> and take up less place.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Printing</a:t>
                      </a:r>
                      <a:r>
                        <a:rPr lang="en-GB" baseline="0" dirty="0" smtClean="0"/>
                        <a:t> can ‘smudge’</a:t>
                      </a:r>
                      <a:endParaRPr lang="en-US" dirty="0"/>
                    </a:p>
                  </a:txBody>
                  <a:tcPr/>
                </a:tc>
              </a:tr>
              <a:tr h="1088295">
                <a:tc>
                  <a:txBody>
                    <a:bodyPr/>
                    <a:lstStyle/>
                    <a:p>
                      <a:r>
                        <a:rPr lang="en-GB" dirty="0" smtClean="0"/>
                        <a:t>They</a:t>
                      </a:r>
                      <a:r>
                        <a:rPr lang="en-GB" baseline="0" dirty="0" smtClean="0"/>
                        <a:t> don’t produce ozone and volatile compounds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They are expensive</a:t>
                      </a:r>
                      <a:r>
                        <a:rPr lang="en-GB" baseline="0" dirty="0" smtClean="0"/>
                        <a:t> to run if they are used a lot; since original ink cartridges are expensive.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6" name="Right Arrow 5">
              <a:hlinkClick r:id="rId2" action="ppaction://hlinksldjump"/>
            </p:cNvPr>
            <p:cNvSpPr/>
            <p:nvPr/>
          </p:nvSpPr>
          <p:spPr>
            <a:xfrm flipH="1">
              <a:off x="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  <p:sp>
          <p:nvSpPr>
            <p:cNvPr id="7" name="Right Arrow 6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Inkjet Printers</a:t>
              </a:r>
              <a:endParaRPr lang="en-US" sz="1600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3D inkjet printers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81600" cy="495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en-GB" dirty="0" smtClean="0"/>
              <a:t>They produce solid 3D models using modified inkjet technology</a:t>
            </a:r>
          </a:p>
          <a:p>
            <a:r>
              <a:rPr lang="en-GB" dirty="0" smtClean="0"/>
              <a:t>This technology is known as ‘tomography’; which is when thin layers of fine powder are bonded together as 3D model is slowly built up.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Uses</a:t>
            </a:r>
          </a:p>
          <a:p>
            <a:pPr>
              <a:buFontTx/>
              <a:buChar char="-"/>
            </a:pPr>
            <a:r>
              <a:rPr lang="en-GB" dirty="0" smtClean="0"/>
              <a:t>Used to make prototypes</a:t>
            </a:r>
          </a:p>
          <a:p>
            <a:pPr>
              <a:buFontTx/>
              <a:buChar char="-"/>
            </a:pPr>
            <a:r>
              <a:rPr lang="en-GB" dirty="0" smtClean="0"/>
              <a:t>Scale models can be made.</a:t>
            </a:r>
          </a:p>
          <a:p>
            <a:pPr>
              <a:buFontTx/>
              <a:buChar char="-"/>
            </a:pPr>
            <a:r>
              <a:rPr lang="en-GB" dirty="0" smtClean="0"/>
              <a:t>Produces organic objects.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4495800"/>
            <a:ext cx="1905000" cy="2362200"/>
            <a:chOff x="7239000" y="4495800"/>
            <a:chExt cx="1905000" cy="2362200"/>
          </a:xfrm>
        </p:grpSpPr>
        <p:sp>
          <p:nvSpPr>
            <p:cNvPr id="5" name="Right Arrow 4">
              <a:hlinkClick r:id="rId2" action="ppaction://hlinksldjump"/>
            </p:cNvPr>
            <p:cNvSpPr/>
            <p:nvPr/>
          </p:nvSpPr>
          <p:spPr>
            <a:xfrm>
              <a:off x="7239000" y="4495800"/>
              <a:ext cx="1905000" cy="1219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Advantages and Disadvantages </a:t>
              </a:r>
              <a:endParaRPr lang="en-US" sz="1600" dirty="0"/>
            </a:p>
          </p:txBody>
        </p:sp>
        <p:sp>
          <p:nvSpPr>
            <p:cNvPr id="6" name="Right Arrow 5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</p:grpSp>
      <p:pic>
        <p:nvPicPr>
          <p:cNvPr id="10242" name="Picture 2" descr="http://rds.yahoo.com/_ylt=A0PDoS.2PkBNySUAlqGjzbkF/SIG=12m8dpmc1/EXP=1296142390/**http%3a/www.3dscanningtechnologies.com/cms3d/uploads/3D_Prin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3810000"/>
            <a:ext cx="1981200" cy="2029918"/>
          </a:xfrm>
          <a:prstGeom prst="rect">
            <a:avLst/>
          </a:prstGeom>
          <a:noFill/>
        </p:spPr>
      </p:pic>
      <p:pic>
        <p:nvPicPr>
          <p:cNvPr id="10244" name="Picture 4" descr="http://rds.yahoo.com/_ylt=A0PDoS_aPkBNIyYA6cGjzbkF/SIG=120j7pn1u/EXP=1296142426/**http%3a/www.3-d-models.com/images/viperlp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34200" y="1905000"/>
            <a:ext cx="1750797" cy="2390775"/>
          </a:xfrm>
          <a:prstGeom prst="rect">
            <a:avLst/>
          </a:prstGeom>
          <a:noFill/>
        </p:spPr>
      </p:pic>
      <p:pic>
        <p:nvPicPr>
          <p:cNvPr id="10" name="Picture 9" descr="prin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620000" y="533400"/>
            <a:ext cx="838200" cy="838200"/>
          </a:xfrm>
          <a:prstGeom prst="rect">
            <a:avLst/>
          </a:prstGeom>
        </p:spPr>
      </p:pic>
      <p:pic>
        <p:nvPicPr>
          <p:cNvPr id="11" name="Picture 10" descr="prin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66800" y="457200"/>
            <a:ext cx="838200" cy="838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60198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3D inkjet printers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861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507500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1251370">
                <a:tc>
                  <a:txBody>
                    <a:bodyPr/>
                    <a:lstStyle/>
                    <a:p>
                      <a:r>
                        <a:rPr lang="en-GB" dirty="0" smtClean="0"/>
                        <a:t>Saves a lot of money;</a:t>
                      </a:r>
                      <a:r>
                        <a:rPr lang="en-GB" baseline="0" dirty="0" smtClean="0"/>
                        <a:t> making prototypes by other means is expensive and time consuming.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Expensive to buy</a:t>
                      </a:r>
                    </a:p>
                  </a:txBody>
                  <a:tcPr/>
                </a:tc>
              </a:tr>
              <a:tr h="1251370">
                <a:tc>
                  <a:txBody>
                    <a:bodyPr/>
                    <a:lstStyle/>
                    <a:p>
                      <a:r>
                        <a:rPr lang="en-GB" dirty="0" smtClean="0"/>
                        <a:t>Physical</a:t>
                      </a:r>
                      <a:r>
                        <a:rPr lang="en-GB" baseline="0" dirty="0" smtClean="0"/>
                        <a:t> scale models produced with working parts; giving better idea of what the end product will look like.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Slow are producing</a:t>
                      </a:r>
                      <a:r>
                        <a:rPr lang="en-GB" baseline="0" dirty="0" smtClean="0"/>
                        <a:t> output</a:t>
                      </a:r>
                      <a:endParaRPr lang="en-US" dirty="0"/>
                    </a:p>
                  </a:txBody>
                  <a:tcPr/>
                </a:tc>
              </a:tr>
              <a:tr h="875959">
                <a:tc>
                  <a:txBody>
                    <a:bodyPr/>
                    <a:lstStyle/>
                    <a:p>
                      <a:r>
                        <a:rPr lang="en-GB" dirty="0" smtClean="0"/>
                        <a:t>Powders</a:t>
                      </a:r>
                      <a:r>
                        <a:rPr lang="en-GB" baseline="0" dirty="0" smtClean="0"/>
                        <a:t> can be ground up and re-used.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 product can me a little</a:t>
                      </a:r>
                      <a:r>
                        <a:rPr lang="en-GB" baseline="0" dirty="0" smtClean="0"/>
                        <a:t> rough and needs further work to be done to it.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6" name="Right Arrow 5">
              <a:hlinkClick r:id="rId2" action="ppaction://hlinksldjump"/>
            </p:cNvPr>
            <p:cNvSpPr/>
            <p:nvPr/>
          </p:nvSpPr>
          <p:spPr>
            <a:xfrm flipH="1">
              <a:off x="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  <p:sp>
          <p:nvSpPr>
            <p:cNvPr id="7" name="Right Arrow 6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3D Inkjet Printers</a:t>
              </a:r>
              <a:endParaRPr lang="en-US" sz="1600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5029200" cy="11430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Dot Matrix Printer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486400" cy="45259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dirty="0" smtClean="0"/>
              <a:t>It is an impact printer; print head presses against an inked ribbon.</a:t>
            </a:r>
          </a:p>
          <a:p>
            <a:r>
              <a:rPr lang="en-GB" dirty="0" smtClean="0"/>
              <a:t>They are slow, noisy and the output is not good quality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Uses:</a:t>
            </a:r>
          </a:p>
          <a:p>
            <a:pPr>
              <a:buNone/>
            </a:pPr>
            <a:r>
              <a:rPr lang="en-GB" dirty="0" smtClean="0"/>
              <a:t>- They can be used in noisy environments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4495800"/>
            <a:ext cx="1905000" cy="2362200"/>
            <a:chOff x="7239000" y="4495800"/>
            <a:chExt cx="1905000" cy="2362200"/>
          </a:xfrm>
        </p:grpSpPr>
        <p:sp>
          <p:nvSpPr>
            <p:cNvPr id="5" name="Right Arrow 4">
              <a:hlinkClick r:id="rId2" action="ppaction://hlinksldjump"/>
            </p:cNvPr>
            <p:cNvSpPr/>
            <p:nvPr/>
          </p:nvSpPr>
          <p:spPr>
            <a:xfrm>
              <a:off x="7239000" y="4495800"/>
              <a:ext cx="1905000" cy="1219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Advantages and Disadvantages </a:t>
              </a:r>
              <a:endParaRPr lang="en-US" sz="1600" dirty="0"/>
            </a:p>
          </p:txBody>
        </p:sp>
        <p:sp>
          <p:nvSpPr>
            <p:cNvPr id="6" name="Right Arrow 5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</p:grpSp>
      <p:pic>
        <p:nvPicPr>
          <p:cNvPr id="8194" name="Picture 2" descr="View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1295400"/>
            <a:ext cx="2381250" cy="1905000"/>
          </a:xfrm>
          <a:prstGeom prst="rect">
            <a:avLst/>
          </a:prstGeom>
          <a:noFill/>
        </p:spPr>
      </p:pic>
      <p:pic>
        <p:nvPicPr>
          <p:cNvPr id="8196" name="Picture 4" descr="http://t3.gstatic.com/images?q=tbn:ANd9GcQE9EZ0Qfx_WC475zkykxR8tYisNYhb7GnQZuhYvwUzg-BQX02EGS3XD_r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3048000"/>
            <a:ext cx="2051515" cy="170497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Dot Matrix Printer</a:t>
            </a:r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600200"/>
          <a:ext cx="8229600" cy="40386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562629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971114">
                <a:tc>
                  <a:txBody>
                    <a:bodyPr/>
                    <a:lstStyle/>
                    <a:p>
                      <a:r>
                        <a:rPr lang="en-GB" dirty="0" smtClean="0"/>
                        <a:t>Can be used in dusty, dirty or moist atmospheres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Very noisy, not good in office environment</a:t>
                      </a:r>
                    </a:p>
                  </a:txBody>
                  <a:tcPr/>
                </a:tc>
              </a:tr>
              <a:tr h="971114">
                <a:tc>
                  <a:txBody>
                    <a:bodyPr/>
                    <a:lstStyle/>
                    <a:p>
                      <a:r>
                        <a:rPr lang="en-GB" dirty="0" smtClean="0"/>
                        <a:t>Carbon copies or multi-part</a:t>
                      </a:r>
                      <a:r>
                        <a:rPr lang="en-GB" baseline="0" dirty="0" smtClean="0"/>
                        <a:t> outputs can be produced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Cost more than an inkjet printer</a:t>
                      </a:r>
                      <a:r>
                        <a:rPr lang="en-GB" baseline="0" dirty="0" smtClean="0"/>
                        <a:t> to buy</a:t>
                      </a:r>
                      <a:endParaRPr lang="en-US" dirty="0"/>
                    </a:p>
                  </a:txBody>
                  <a:tcPr/>
                </a:tc>
              </a:tr>
              <a:tr h="562629">
                <a:tc>
                  <a:txBody>
                    <a:bodyPr/>
                    <a:lstStyle/>
                    <a:p>
                      <a:r>
                        <a:rPr lang="en-GB" dirty="0" smtClean="0"/>
                        <a:t>They are very cheap</a:t>
                      </a:r>
                      <a:r>
                        <a:rPr lang="en-GB" baseline="0" dirty="0" smtClean="0"/>
                        <a:t> to run and maintain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Slow and printing is of</a:t>
                      </a:r>
                      <a:r>
                        <a:rPr lang="en-GB" baseline="0" dirty="0" smtClean="0"/>
                        <a:t> low quality.</a:t>
                      </a:r>
                      <a:endParaRPr lang="en-US" dirty="0"/>
                    </a:p>
                  </a:txBody>
                  <a:tcPr/>
                </a:tc>
              </a:tr>
              <a:tr h="9711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Ease to use if continuous</a:t>
                      </a:r>
                      <a:r>
                        <a:rPr lang="en-GB" baseline="0" dirty="0" smtClean="0"/>
                        <a:t> stationary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7" name="Right Arrow 6">
              <a:hlinkClick r:id="rId2" action="ppaction://hlinksldjump"/>
            </p:cNvPr>
            <p:cNvSpPr/>
            <p:nvPr/>
          </p:nvSpPr>
          <p:spPr>
            <a:xfrm flipH="1">
              <a:off x="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  <p:sp>
          <p:nvSpPr>
            <p:cNvPr id="8" name="Right Arrow 7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Dot Matrix Printers</a:t>
              </a:r>
              <a:endParaRPr lang="en-US" sz="1600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28600"/>
            <a:ext cx="48768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Plotter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5029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GB" dirty="0" smtClean="0"/>
              <a:t>Produce hard copies, but operate in a different way to printers.</a:t>
            </a:r>
          </a:p>
          <a:p>
            <a:r>
              <a:rPr lang="en-GB" dirty="0" smtClean="0"/>
              <a:t>They are not limited to normal paper size </a:t>
            </a:r>
          </a:p>
          <a:p>
            <a:r>
              <a:rPr lang="en-GB" dirty="0" smtClean="0"/>
              <a:t>They are able of producing highly accurate, very large drawings and posters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Uses</a:t>
            </a:r>
          </a:p>
          <a:p>
            <a:pPr>
              <a:buFontTx/>
              <a:buChar char="-"/>
            </a:pPr>
            <a:r>
              <a:rPr lang="en-GB" dirty="0" smtClean="0"/>
              <a:t>Produce large drawings</a:t>
            </a:r>
          </a:p>
          <a:p>
            <a:pPr>
              <a:buFontTx/>
              <a:buChar char="-"/>
            </a:pPr>
            <a:r>
              <a:rPr lang="en-GB" dirty="0" smtClean="0"/>
              <a:t>Print on plastic coated paper</a:t>
            </a:r>
          </a:p>
          <a:p>
            <a:pPr>
              <a:buFontTx/>
              <a:buChar char="-"/>
            </a:pPr>
            <a:r>
              <a:rPr lang="en-GB" dirty="0" smtClean="0"/>
              <a:t>Large signs can be made is pens are replaced with cutting ttools. 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4495800"/>
            <a:ext cx="1905000" cy="2362200"/>
            <a:chOff x="7239000" y="4495800"/>
            <a:chExt cx="1905000" cy="2362200"/>
          </a:xfrm>
        </p:grpSpPr>
        <p:sp>
          <p:nvSpPr>
            <p:cNvPr id="5" name="Right Arrow 4">
              <a:hlinkClick r:id="rId2" action="ppaction://hlinksldjump"/>
            </p:cNvPr>
            <p:cNvSpPr/>
            <p:nvPr/>
          </p:nvSpPr>
          <p:spPr>
            <a:xfrm>
              <a:off x="7239000" y="4495800"/>
              <a:ext cx="1905000" cy="1219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Advantages and Disadvantages </a:t>
              </a:r>
              <a:endParaRPr lang="en-US" sz="1600" dirty="0"/>
            </a:p>
          </p:txBody>
        </p:sp>
        <p:sp>
          <p:nvSpPr>
            <p:cNvPr id="6" name="Right Arrow 5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</p:grpSp>
      <p:pic>
        <p:nvPicPr>
          <p:cNvPr id="6146" name="Picture 2" descr="http://t2.gstatic.com/images?q=tbn:ANd9GcSrY2-E2iFz2TGC2RClJtdol63HTQVaY0o6W9Oq4PI188OaMWR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752600"/>
            <a:ext cx="2667000" cy="2133600"/>
          </a:xfrm>
          <a:prstGeom prst="rect">
            <a:avLst/>
          </a:prstGeom>
          <a:noFill/>
        </p:spPr>
      </p:pic>
      <p:pic>
        <p:nvPicPr>
          <p:cNvPr id="9" name="Picture 8" descr="print 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304800"/>
            <a:ext cx="1152525" cy="94913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04800"/>
            <a:ext cx="47244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Plotters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609600" y="2057400"/>
          <a:ext cx="8229600" cy="26670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/>
                <a:gridCol w="4114800"/>
              </a:tblGrid>
              <a:tr h="889000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r>
                        <a:rPr lang="en-GB" dirty="0" smtClean="0"/>
                        <a:t>Can produce</a:t>
                      </a:r>
                      <a:r>
                        <a:rPr lang="en-GB" baseline="0" dirty="0" smtClean="0"/>
                        <a:t> huge printouts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Slow in operation</a:t>
                      </a:r>
                    </a:p>
                  </a:txBody>
                  <a:tcPr/>
                </a:tc>
              </a:tr>
              <a:tr h="889000">
                <a:tc>
                  <a:txBody>
                    <a:bodyPr/>
                    <a:lstStyle/>
                    <a:p>
                      <a:r>
                        <a:rPr lang="en-GB" dirty="0" smtClean="0"/>
                        <a:t>Print quality is extremely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Expensive</a:t>
                      </a:r>
                      <a:r>
                        <a:rPr lang="en-GB" baseline="0" dirty="0" smtClean="0"/>
                        <a:t> to buy and maintain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6" name="Right Arrow 5">
              <a:hlinkClick r:id="rId2" action="ppaction://hlinksldjump"/>
            </p:cNvPr>
            <p:cNvSpPr/>
            <p:nvPr/>
          </p:nvSpPr>
          <p:spPr>
            <a:xfrm flipH="1">
              <a:off x="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  <p:sp>
          <p:nvSpPr>
            <p:cNvPr id="7" name="Right Arrow 6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Plotters</a:t>
              </a:r>
              <a:endParaRPr lang="en-US" sz="1600" dirty="0"/>
            </a:p>
          </p:txBody>
        </p:sp>
      </p:grpSp>
      <p:pic>
        <p:nvPicPr>
          <p:cNvPr id="8" name="Picture 4" descr="http://t1.gstatic.com/images?q=tbn:ANd9GcT_KyRtlk9Tb4jTENeipE2CCu2Xr00U6YDPUOQI2d1C_FeiHcl4F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4800600"/>
            <a:ext cx="2157795" cy="1905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en-GB" dirty="0" smtClean="0"/>
              <a:t>Speakers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2671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GB" dirty="0" smtClean="0"/>
              <a:t>They are connected directly to a computer </a:t>
            </a:r>
          </a:p>
          <a:p>
            <a:pPr>
              <a:buNone/>
            </a:pPr>
            <a:r>
              <a:rPr lang="en-GB" dirty="0" smtClean="0"/>
              <a:t>Uses</a:t>
            </a:r>
          </a:p>
          <a:p>
            <a:pPr>
              <a:buFontTx/>
              <a:buChar char="-"/>
            </a:pPr>
            <a:r>
              <a:rPr lang="en-GB" dirty="0" smtClean="0"/>
              <a:t>Used to output sound from multi-media presentations</a:t>
            </a:r>
          </a:p>
          <a:p>
            <a:pPr>
              <a:buFontTx/>
              <a:buChar char="-"/>
            </a:pPr>
            <a:r>
              <a:rPr lang="en-GB" dirty="0" smtClean="0"/>
              <a:t>Used in home entertainment centres</a:t>
            </a:r>
          </a:p>
          <a:p>
            <a:pPr>
              <a:buFontTx/>
              <a:buChar char="-"/>
            </a:pPr>
            <a:r>
              <a:rPr lang="en-GB" dirty="0" smtClean="0"/>
              <a:t>Can help blind people</a:t>
            </a:r>
          </a:p>
          <a:p>
            <a:pPr>
              <a:buFontTx/>
              <a:buChar char="-"/>
            </a:pPr>
            <a:r>
              <a:rPr lang="en-GB" dirty="0" smtClean="0"/>
              <a:t>Play downloaded sound files.</a:t>
            </a:r>
            <a:endParaRPr lang="en-US" dirty="0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 flipH="1">
            <a:off x="0" y="5715000"/>
            <a:ext cx="19050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/>
              <a:t>Back to Output Devices</a:t>
            </a:r>
            <a:endParaRPr lang="en-US" sz="1600" dirty="0"/>
          </a:p>
        </p:txBody>
      </p:sp>
      <p:pic>
        <p:nvPicPr>
          <p:cNvPr id="4098" name="Picture 2" descr="http://rds.yahoo.com/_ylt=A0WTbx9cTEBN_C8ARwSjzbkF/SIG=12u07evig/EXP=1296145884/**http%3a/www.jodybarton.co.uk/images-animation/full-size/Speaker-Dude-02.gif"/>
          <p:cNvPicPr>
            <a:picLocks noChangeAspect="1" noChangeArrowheads="1" noCrop="1"/>
          </p:cNvPicPr>
          <p:nvPr/>
        </p:nvPicPr>
        <p:blipFill>
          <a:blip r:embed="rId3" cstate="print">
            <a:clrChange>
              <a:clrFrom>
                <a:srgbClr val="FFF10F"/>
              </a:clrFrom>
              <a:clrTo>
                <a:srgbClr val="FFF10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7400" y="5014911"/>
            <a:ext cx="3276600" cy="1843089"/>
          </a:xfrm>
          <a:prstGeom prst="rect">
            <a:avLst/>
          </a:prstGeom>
          <a:noFill/>
        </p:spPr>
      </p:pic>
      <p:pic>
        <p:nvPicPr>
          <p:cNvPr id="8" name="Picture 7" descr="speakeerrss.gif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34200" y="457200"/>
            <a:ext cx="1981200" cy="1924432"/>
          </a:xfrm>
          <a:prstGeom prst="rect">
            <a:avLst/>
          </a:prstGeom>
        </p:spPr>
      </p:pic>
      <p:pic>
        <p:nvPicPr>
          <p:cNvPr id="4100" name="Picture 4" descr="View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53200" y="251460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Multimedia Projectors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GB" dirty="0" smtClean="0"/>
              <a:t>They take the image from a source ( usually a computer, TV or DVD) and project it onto a large screen.</a:t>
            </a:r>
          </a:p>
          <a:p>
            <a:r>
              <a:rPr lang="en-GB" dirty="0" smtClean="0"/>
              <a:t>Work with a remote control</a:t>
            </a:r>
          </a:p>
          <a:p>
            <a:pPr>
              <a:buNone/>
            </a:pPr>
            <a:r>
              <a:rPr lang="en-GB" dirty="0" smtClean="0"/>
              <a:t>Uses</a:t>
            </a:r>
          </a:p>
          <a:p>
            <a:pPr>
              <a:buFontTx/>
              <a:buChar char="-"/>
            </a:pPr>
            <a:r>
              <a:rPr lang="en-GB" dirty="0" smtClean="0"/>
              <a:t>Advertising</a:t>
            </a:r>
          </a:p>
          <a:p>
            <a:pPr>
              <a:buFontTx/>
              <a:buChar char="-"/>
            </a:pPr>
            <a:r>
              <a:rPr lang="en-GB" dirty="0" smtClean="0"/>
              <a:t>Training</a:t>
            </a:r>
          </a:p>
          <a:p>
            <a:pPr>
              <a:buFontTx/>
              <a:buChar char="-"/>
            </a:pPr>
            <a:r>
              <a:rPr lang="en-GB" dirty="0" smtClean="0"/>
              <a:t>Home cinema</a:t>
            </a:r>
          </a:p>
          <a:p>
            <a:pPr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4495800"/>
            <a:ext cx="1905000" cy="2362200"/>
            <a:chOff x="7239000" y="4495800"/>
            <a:chExt cx="1905000" cy="2362200"/>
          </a:xfrm>
        </p:grpSpPr>
        <p:sp>
          <p:nvSpPr>
            <p:cNvPr id="5" name="Right Arrow 4">
              <a:hlinkClick r:id="rId2" action="ppaction://hlinksldjump"/>
            </p:cNvPr>
            <p:cNvSpPr/>
            <p:nvPr/>
          </p:nvSpPr>
          <p:spPr>
            <a:xfrm>
              <a:off x="7239000" y="4495800"/>
              <a:ext cx="1905000" cy="1219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Advantages and Disadvantages </a:t>
              </a:r>
              <a:endParaRPr lang="en-US" sz="1600" dirty="0"/>
            </a:p>
          </p:txBody>
        </p:sp>
        <p:sp>
          <p:nvSpPr>
            <p:cNvPr id="6" name="Right Arrow 5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</p:grpSp>
      <p:pic>
        <p:nvPicPr>
          <p:cNvPr id="3074" name="Picture 2" descr="View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1752600"/>
            <a:ext cx="2381250" cy="1524001"/>
          </a:xfrm>
          <a:prstGeom prst="rect">
            <a:avLst/>
          </a:prstGeom>
          <a:noFill/>
        </p:spPr>
      </p:pic>
      <p:pic>
        <p:nvPicPr>
          <p:cNvPr id="3078" name="Picture 6" descr="http://rds.yahoo.com/_ylt=A0WTb_0iTkBN30sAq1CjzbkF/SIG=11u7cev7h/EXP=1296146338/**http%3a/www.dishfarms.com/images/hometh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00400" y="3962400"/>
            <a:ext cx="3152611" cy="23622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Multimedia Projectors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457200" y="1600200"/>
          <a:ext cx="8229600" cy="3733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603025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1486912">
                <a:tc>
                  <a:txBody>
                    <a:bodyPr/>
                    <a:lstStyle/>
                    <a:p>
                      <a:r>
                        <a:rPr lang="en-GB" dirty="0" smtClean="0"/>
                        <a:t>Enables</a:t>
                      </a:r>
                      <a:r>
                        <a:rPr lang="en-GB" baseline="0" dirty="0" smtClean="0"/>
                        <a:t> many people to see a presentation rather than crowding around a small computer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Images  can sometimes be fuzzy</a:t>
                      </a:r>
                    </a:p>
                  </a:txBody>
                  <a:tcPr/>
                </a:tc>
              </a:tr>
              <a:tr h="1040838">
                <a:tc>
                  <a:txBody>
                    <a:bodyPr/>
                    <a:lstStyle/>
                    <a:p>
                      <a:r>
                        <a:rPr lang="en-GB" dirty="0" smtClean="0"/>
                        <a:t>Avoid</a:t>
                      </a:r>
                      <a:r>
                        <a:rPr lang="en-GB" baseline="0" dirty="0" smtClean="0"/>
                        <a:t> the need of connecting several computers together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 expensive</a:t>
                      </a:r>
                      <a:endParaRPr lang="en-US" dirty="0"/>
                    </a:p>
                  </a:txBody>
                  <a:tcPr/>
                </a:tc>
              </a:tr>
              <a:tr h="6030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Setting them up may be slightly difficult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6" name="Right Arrow 5">
              <a:hlinkClick r:id="rId2" action="ppaction://hlinksldjump"/>
            </p:cNvPr>
            <p:cNvSpPr/>
            <p:nvPr/>
          </p:nvSpPr>
          <p:spPr>
            <a:xfrm flipH="1">
              <a:off x="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  <p:sp>
          <p:nvSpPr>
            <p:cNvPr id="7" name="Right Arrow 6">
              <a:hlinkClick r:id="rId3" action="ppaction://hlinksldjump"/>
            </p:cNvPr>
            <p:cNvSpPr/>
            <p:nvPr/>
          </p:nvSpPr>
          <p:spPr>
            <a:xfrm flipH="1">
              <a:off x="7010400" y="5715000"/>
              <a:ext cx="21336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Multimedia Projectors</a:t>
              </a:r>
              <a:endParaRPr lang="en-US" sz="1600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7150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An Output Device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143000"/>
          </a:xfrm>
          <a:effectLst>
            <a:softEdge rad="127000"/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n-GB" dirty="0" smtClean="0"/>
              <a:t>	It is any device that displays an output from the computer.</a:t>
            </a:r>
            <a:endParaRPr lang="en-US" dirty="0"/>
          </a:p>
        </p:txBody>
      </p:sp>
      <p:sp>
        <p:nvSpPr>
          <p:cNvPr id="4" name="Rounded Rectangle 3">
            <a:hlinkClick r:id="rId2" action="ppaction://hlinksldjump"/>
          </p:cNvPr>
          <p:cNvSpPr/>
          <p:nvPr/>
        </p:nvSpPr>
        <p:spPr>
          <a:xfrm>
            <a:off x="685800" y="27432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CRT Monitors </a:t>
            </a:r>
            <a:endParaRPr lang="en-US" dirty="0"/>
          </a:p>
        </p:txBody>
      </p:sp>
      <p:sp>
        <p:nvSpPr>
          <p:cNvPr id="5" name="Rounded Rectangle 4">
            <a:hlinkClick r:id="rId3" action="ppaction://hlinksldjump"/>
          </p:cNvPr>
          <p:cNvSpPr/>
          <p:nvPr/>
        </p:nvSpPr>
        <p:spPr>
          <a:xfrm>
            <a:off x="762000" y="48768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TFT Monitors </a:t>
            </a:r>
            <a:endParaRPr lang="en-US" dirty="0"/>
          </a:p>
        </p:txBody>
      </p:sp>
      <p:sp>
        <p:nvSpPr>
          <p:cNvPr id="6" name="Rounded Rectangle 5">
            <a:hlinkClick r:id="rId4" action="ppaction://hlinksldjump"/>
          </p:cNvPr>
          <p:cNvSpPr/>
          <p:nvPr/>
        </p:nvSpPr>
        <p:spPr>
          <a:xfrm>
            <a:off x="3429000" y="32004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Laser Printers </a:t>
            </a:r>
            <a:endParaRPr lang="en-US" dirty="0"/>
          </a:p>
        </p:txBody>
      </p:sp>
      <p:sp>
        <p:nvSpPr>
          <p:cNvPr id="7" name="Rounded Rectangle 6">
            <a:hlinkClick r:id="rId5" action="ppaction://hlinksldjump"/>
          </p:cNvPr>
          <p:cNvSpPr/>
          <p:nvPr/>
        </p:nvSpPr>
        <p:spPr>
          <a:xfrm>
            <a:off x="6172200" y="41910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Inkjet Printers </a:t>
            </a:r>
            <a:endParaRPr lang="en-US" dirty="0"/>
          </a:p>
        </p:txBody>
      </p:sp>
      <p:sp>
        <p:nvSpPr>
          <p:cNvPr id="8" name="Rounded Rectangle 7">
            <a:hlinkClick r:id="rId6" action="ppaction://hlinksldjump"/>
          </p:cNvPr>
          <p:cNvSpPr/>
          <p:nvPr/>
        </p:nvSpPr>
        <p:spPr>
          <a:xfrm>
            <a:off x="6553200" y="28194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3D Inkjet Printers </a:t>
            </a:r>
            <a:endParaRPr lang="en-US" dirty="0"/>
          </a:p>
        </p:txBody>
      </p:sp>
      <p:sp>
        <p:nvSpPr>
          <p:cNvPr id="9" name="Rounded Rectangle 8">
            <a:hlinkClick r:id="rId7" action="ppaction://hlinksldjump"/>
          </p:cNvPr>
          <p:cNvSpPr/>
          <p:nvPr/>
        </p:nvSpPr>
        <p:spPr>
          <a:xfrm>
            <a:off x="6019800" y="57912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Dot Matrix Printer</a:t>
            </a:r>
            <a:endParaRPr lang="en-US" dirty="0"/>
          </a:p>
        </p:txBody>
      </p:sp>
      <p:sp>
        <p:nvSpPr>
          <p:cNvPr id="10" name="Rounded Rectangle 9">
            <a:hlinkClick r:id="rId8" action="ppaction://hlinksldjump"/>
          </p:cNvPr>
          <p:cNvSpPr/>
          <p:nvPr/>
        </p:nvSpPr>
        <p:spPr>
          <a:xfrm>
            <a:off x="1143000" y="58674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Plotters </a:t>
            </a:r>
            <a:endParaRPr lang="en-US" dirty="0"/>
          </a:p>
        </p:txBody>
      </p:sp>
      <p:sp>
        <p:nvSpPr>
          <p:cNvPr id="11" name="Rounded Rectangle 10">
            <a:hlinkClick r:id="rId9" action="ppaction://hlinksldjump"/>
          </p:cNvPr>
          <p:cNvSpPr/>
          <p:nvPr/>
        </p:nvSpPr>
        <p:spPr>
          <a:xfrm>
            <a:off x="228600" y="38100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Speakers </a:t>
            </a:r>
            <a:endParaRPr lang="en-US" dirty="0"/>
          </a:p>
        </p:txBody>
      </p:sp>
      <p:sp>
        <p:nvSpPr>
          <p:cNvPr id="12" name="Rounded Rectangle 11">
            <a:hlinkClick r:id="rId10" action="ppaction://hlinksldjump"/>
          </p:cNvPr>
          <p:cNvSpPr/>
          <p:nvPr/>
        </p:nvSpPr>
        <p:spPr>
          <a:xfrm>
            <a:off x="3505200" y="4800600"/>
            <a:ext cx="2362200" cy="762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Multimedia Projectors </a:t>
            </a:r>
            <a:endParaRPr lang="en-US" dirty="0"/>
          </a:p>
        </p:txBody>
      </p:sp>
      <p:pic>
        <p:nvPicPr>
          <p:cNvPr id="1026" name="Picture 2" descr="http://bestellcomputersltd.com/x/components/com_virtuemart/shop_image/product/8d1abbb9369a05ba3e651815c33cfdb3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2743200"/>
            <a:ext cx="800100" cy="800100"/>
          </a:xfrm>
          <a:prstGeom prst="rect">
            <a:avLst/>
          </a:prstGeom>
          <a:noFill/>
        </p:spPr>
      </p:pic>
      <p:pic>
        <p:nvPicPr>
          <p:cNvPr id="1028" name="Picture 4" descr="Go to fullsize image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057400" y="3810000"/>
            <a:ext cx="762000" cy="762001"/>
          </a:xfrm>
          <a:prstGeom prst="rect">
            <a:avLst/>
          </a:prstGeom>
          <a:noFill/>
        </p:spPr>
      </p:pic>
      <p:pic>
        <p:nvPicPr>
          <p:cNvPr id="1030" name="Picture 6" descr="Go to fullsize image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4876800"/>
            <a:ext cx="990600" cy="742951"/>
          </a:xfrm>
          <a:prstGeom prst="rect">
            <a:avLst/>
          </a:prstGeom>
          <a:noFill/>
        </p:spPr>
      </p:pic>
      <p:pic>
        <p:nvPicPr>
          <p:cNvPr id="1032" name="Picture 8" descr="Go to fullsize image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2400" y="5943600"/>
            <a:ext cx="939800" cy="704851"/>
          </a:xfrm>
          <a:prstGeom prst="rect">
            <a:avLst/>
          </a:prstGeom>
          <a:noFill/>
        </p:spPr>
      </p:pic>
      <p:pic>
        <p:nvPicPr>
          <p:cNvPr id="1034" name="Picture 10" descr="Go to fullsize image">
            <a:hlinkClick r:id="rId18"/>
          </p:cNvPr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5410200" y="3124200"/>
            <a:ext cx="838200" cy="838201"/>
          </a:xfrm>
          <a:prstGeom prst="rect">
            <a:avLst/>
          </a:prstGeom>
          <a:noFill/>
        </p:spPr>
      </p:pic>
      <p:pic>
        <p:nvPicPr>
          <p:cNvPr id="1036" name="Picture 12" descr="Go to fullsize image">
            <a:hlinkClick r:id="rId20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4191000" y="5410200"/>
            <a:ext cx="1066800" cy="633413"/>
          </a:xfrm>
          <a:prstGeom prst="rect">
            <a:avLst/>
          </a:prstGeom>
          <a:noFill/>
        </p:spPr>
      </p:pic>
      <p:pic>
        <p:nvPicPr>
          <p:cNvPr id="1038" name="Picture 14" descr="Go to fullsize image">
            <a:hlinkClick r:id="rId22"/>
          </p:cNvPr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8401050" y="2209800"/>
            <a:ext cx="742950" cy="762001"/>
          </a:xfrm>
          <a:prstGeom prst="rect">
            <a:avLst/>
          </a:prstGeom>
          <a:noFill/>
        </p:spPr>
      </p:pic>
      <p:pic>
        <p:nvPicPr>
          <p:cNvPr id="1040" name="Picture 16" descr="Go to fullsize image">
            <a:hlinkClick r:id="rId24"/>
          </p:cNvPr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8153400" y="4267200"/>
            <a:ext cx="990600" cy="656273"/>
          </a:xfrm>
          <a:prstGeom prst="rect">
            <a:avLst/>
          </a:prstGeom>
          <a:noFill/>
        </p:spPr>
      </p:pic>
      <p:pic>
        <p:nvPicPr>
          <p:cNvPr id="1042" name="Picture 18" descr="Go to fullsize image">
            <a:hlinkClick r:id="rId26"/>
          </p:cNvPr>
          <p:cNvPicPr>
            <a:picLocks noChangeAspect="1" noChangeArrowheads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8077200" y="5984557"/>
            <a:ext cx="1066800" cy="87344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7" dur="1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CRT Monitors(Cathode Ray Tube)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638800" cy="2667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GB" sz="2700" dirty="0" smtClean="0"/>
              <a:t>-   Is the least expensive type of monitor</a:t>
            </a:r>
          </a:p>
          <a:p>
            <a:pPr>
              <a:buFontTx/>
              <a:buChar char="-"/>
            </a:pPr>
            <a:r>
              <a:rPr lang="en-GB" sz="2700" dirty="0" smtClean="0"/>
              <a:t>Are becoming less popular</a:t>
            </a:r>
          </a:p>
          <a:p>
            <a:pPr>
              <a:buFontTx/>
              <a:buChar char="-"/>
            </a:pPr>
            <a:r>
              <a:rPr lang="en-GB" sz="2700" dirty="0" smtClean="0"/>
              <a:t>Uses an electon gun to fire against a phosphor screen; creating a picture of tiny dots.</a:t>
            </a:r>
          </a:p>
          <a:p>
            <a:pPr>
              <a:buNone/>
            </a:pPr>
            <a:endParaRPr lang="en-GB" sz="2700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7239000" y="4495800"/>
            <a:ext cx="1905000" cy="2362200"/>
            <a:chOff x="7239000" y="4495800"/>
            <a:chExt cx="1905000" cy="2362200"/>
          </a:xfrm>
        </p:grpSpPr>
        <p:sp>
          <p:nvSpPr>
            <p:cNvPr id="5" name="Right Arrow 4">
              <a:hlinkClick r:id="rId2" action="ppaction://hlinksldjump"/>
            </p:cNvPr>
            <p:cNvSpPr/>
            <p:nvPr/>
          </p:nvSpPr>
          <p:spPr>
            <a:xfrm>
              <a:off x="7239000" y="4495800"/>
              <a:ext cx="1905000" cy="1219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Advantages and Disadvantages </a:t>
              </a:r>
              <a:endParaRPr lang="en-US" sz="1600" dirty="0"/>
            </a:p>
          </p:txBody>
        </p:sp>
        <p:sp>
          <p:nvSpPr>
            <p:cNvPr id="6" name="Right Arrow 5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</p:grpSp>
      <p:pic>
        <p:nvPicPr>
          <p:cNvPr id="18434" name="Picture 2" descr="View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7000" y="1295400"/>
            <a:ext cx="2381250" cy="179070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533400" y="4419600"/>
            <a:ext cx="4572000" cy="21698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en-GB" sz="2700" b="1" dirty="0" smtClean="0"/>
              <a:t>Uses</a:t>
            </a:r>
          </a:p>
          <a:p>
            <a:pPr>
              <a:buFontTx/>
              <a:buChar char="-"/>
            </a:pPr>
            <a:r>
              <a:rPr lang="en-GB" sz="2700" dirty="0" smtClean="0"/>
              <a:t>Used as primary output device so user can immediately what they are typing</a:t>
            </a:r>
          </a:p>
          <a:p>
            <a:pPr>
              <a:buFontTx/>
              <a:buChar char="-"/>
            </a:pPr>
            <a:r>
              <a:rPr lang="en-GB" sz="2700" dirty="0" smtClean="0"/>
              <a:t>Are used with light pens </a:t>
            </a:r>
          </a:p>
        </p:txBody>
      </p:sp>
      <p:pic>
        <p:nvPicPr>
          <p:cNvPr id="11" name="Picture 10" descr="19_01.gif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010101"/>
              </a:clrFrom>
              <a:clrTo>
                <a:srgbClr val="010101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72200" y="2921000"/>
            <a:ext cx="1295400" cy="17272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152400"/>
            <a:ext cx="4648200" cy="114300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CRT Monitors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598"/>
          <a:ext cx="8229600" cy="41148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476039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821656">
                <a:tc>
                  <a:txBody>
                    <a:bodyPr/>
                    <a:lstStyle/>
                    <a:p>
                      <a:r>
                        <a:rPr lang="en-GB" dirty="0" smtClean="0"/>
                        <a:t>Produce higher quality than</a:t>
                      </a:r>
                      <a:r>
                        <a:rPr lang="en-GB" baseline="0" dirty="0" smtClean="0"/>
                        <a:t> TFT monitors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They</a:t>
                      </a:r>
                      <a:r>
                        <a:rPr lang="en-GB" baseline="0" dirty="0" smtClean="0"/>
                        <a:t> are heavy and there is a weight hazard if they are not supported properly</a:t>
                      </a:r>
                      <a:r>
                        <a:rPr lang="en-US" baseline="0" dirty="0" smtClean="0"/>
                        <a:t>.</a:t>
                      </a:r>
                      <a:endParaRPr lang="en-GB" baseline="0" dirty="0" smtClean="0"/>
                    </a:p>
                  </a:txBody>
                  <a:tcPr/>
                </a:tc>
              </a:tr>
              <a:tr h="821656">
                <a:tc>
                  <a:txBody>
                    <a:bodyPr/>
                    <a:lstStyle/>
                    <a:p>
                      <a:r>
                        <a:rPr lang="en-GB" dirty="0" smtClean="0"/>
                        <a:t>Angle</a:t>
                      </a:r>
                      <a:r>
                        <a:rPr lang="en-GB" baseline="0" dirty="0" smtClean="0"/>
                        <a:t> of viewing is better than TFT monitors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Run very hot and</a:t>
                      </a:r>
                      <a:r>
                        <a:rPr lang="en-GB" baseline="0" dirty="0" smtClean="0"/>
                        <a:t> can cause fire if left unattended.</a:t>
                      </a:r>
                      <a:endParaRPr lang="en-US" dirty="0"/>
                    </a:p>
                  </a:txBody>
                  <a:tcPr/>
                </a:tc>
              </a:tr>
              <a:tr h="1173794">
                <a:tc>
                  <a:txBody>
                    <a:bodyPr/>
                    <a:lstStyle/>
                    <a:p>
                      <a:r>
                        <a:rPr lang="en-GB" dirty="0" smtClean="0"/>
                        <a:t>They can work with light</a:t>
                      </a:r>
                      <a:r>
                        <a:rPr lang="en-GB" baseline="0" dirty="0" smtClean="0"/>
                        <a:t> pens in computer-aided design and computer-aided manufacturing.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Consume more</a:t>
                      </a:r>
                      <a:r>
                        <a:rPr lang="en-GB" baseline="0" dirty="0" smtClean="0"/>
                        <a:t> power than the modern TFT monitors</a:t>
                      </a:r>
                      <a:endParaRPr lang="en-US" dirty="0"/>
                    </a:p>
                  </a:txBody>
                  <a:tcPr/>
                </a:tc>
              </a:tr>
              <a:tr h="82165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 flicker which</a:t>
                      </a:r>
                      <a:r>
                        <a:rPr lang="en-GB" baseline="0" dirty="0" smtClean="0"/>
                        <a:t> can lead to headaches and eyesight problems.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7" name="Right Arrow 6">
              <a:hlinkClick r:id="rId2" action="ppaction://hlinksldjump"/>
            </p:cNvPr>
            <p:cNvSpPr/>
            <p:nvPr/>
          </p:nvSpPr>
          <p:spPr>
            <a:xfrm flipH="1">
              <a:off x="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  <p:sp>
          <p:nvSpPr>
            <p:cNvPr id="11" name="Right Arrow 10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CRT Monitors </a:t>
              </a:r>
              <a:endParaRPr lang="en-US" sz="1600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/>
              <a:t>TFT Monitors (Thin Film Transistor)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19812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800" dirty="0" smtClean="0"/>
              <a:t>	The screen is made up of tiny pixels which are made up of transistors controlled by a microprocessor.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239000" y="4495800"/>
            <a:ext cx="1905000" cy="2362200"/>
            <a:chOff x="7239000" y="4495800"/>
            <a:chExt cx="1905000" cy="2362200"/>
          </a:xfrm>
        </p:grpSpPr>
        <p:sp>
          <p:nvSpPr>
            <p:cNvPr id="5" name="Right Arrow 4">
              <a:hlinkClick r:id="rId2" action="ppaction://hlinksldjump"/>
            </p:cNvPr>
            <p:cNvSpPr/>
            <p:nvPr/>
          </p:nvSpPr>
          <p:spPr>
            <a:xfrm>
              <a:off x="7239000" y="4495800"/>
              <a:ext cx="1905000" cy="1219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Advantages and Disadvantages </a:t>
              </a:r>
              <a:endParaRPr lang="en-US" sz="1600" dirty="0"/>
            </a:p>
          </p:txBody>
        </p:sp>
        <p:sp>
          <p:nvSpPr>
            <p:cNvPr id="6" name="Right Arrow 5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</p:grpSp>
      <p:pic>
        <p:nvPicPr>
          <p:cNvPr id="16386" name="Picture 2" descr="Go to fullsize imag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1752600"/>
            <a:ext cx="1676400" cy="1800162"/>
          </a:xfrm>
          <a:prstGeom prst="rect">
            <a:avLst/>
          </a:prstGeom>
          <a:noFill/>
        </p:spPr>
      </p:pic>
      <p:pic>
        <p:nvPicPr>
          <p:cNvPr id="16388" name="Picture 4" descr="Go to full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53000" y="1752600"/>
            <a:ext cx="1591519" cy="157162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28600" y="3733800"/>
            <a:ext cx="4267200" cy="31085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None/>
            </a:pPr>
            <a:r>
              <a:rPr lang="en-GB" sz="2800" b="1" dirty="0" smtClean="0"/>
              <a:t>Uses</a:t>
            </a:r>
          </a:p>
          <a:p>
            <a:pPr>
              <a:buNone/>
            </a:pPr>
            <a:r>
              <a:rPr lang="en-GB" sz="2800" dirty="0" smtClean="0"/>
              <a:t>- Used as primary output device so user can immediately what they are typing</a:t>
            </a:r>
          </a:p>
          <a:p>
            <a:pPr>
              <a:buNone/>
            </a:pPr>
            <a:r>
              <a:rPr lang="en-GB" sz="2800" dirty="0" smtClean="0"/>
              <a:t>-  Are an integral part of laptop computers</a:t>
            </a:r>
          </a:p>
        </p:txBody>
      </p:sp>
      <p:pic>
        <p:nvPicPr>
          <p:cNvPr id="11" name="Picture 10" descr="laptopB.gif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29200" y="3581400"/>
            <a:ext cx="1790700" cy="17907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52400"/>
            <a:ext cx="4800600" cy="1143000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TFT Monitors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47801"/>
          <a:ext cx="8229600" cy="4038600"/>
        </p:xfrm>
        <a:graphic>
          <a:graphicData uri="http://schemas.openxmlformats.org/drawingml/2006/table">
            <a:tbl>
              <a:tblPr firstRow="1" bandRow="1">
                <a:tableStyleId>{E929F9F4-4A8F-4326-A1B4-22849713DDAB}</a:tableStyleId>
              </a:tblPr>
              <a:tblGrid>
                <a:gridCol w="4114800"/>
                <a:gridCol w="4114800"/>
              </a:tblGrid>
              <a:tr h="653697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1128301">
                <a:tc>
                  <a:txBody>
                    <a:bodyPr/>
                    <a:lstStyle/>
                    <a:p>
                      <a:r>
                        <a:rPr lang="en-GB" dirty="0" smtClean="0"/>
                        <a:t>Lightweight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Angle of viewing is fairly critical; several people cannot view it at the same time.</a:t>
                      </a:r>
                    </a:p>
                  </a:txBody>
                  <a:tcPr/>
                </a:tc>
              </a:tr>
              <a:tr h="1128301">
                <a:tc>
                  <a:txBody>
                    <a:bodyPr/>
                    <a:lstStyle/>
                    <a:p>
                      <a:r>
                        <a:rPr lang="en-GB" dirty="0" smtClean="0"/>
                        <a:t>Produce</a:t>
                      </a:r>
                      <a:r>
                        <a:rPr lang="en-GB" baseline="0" dirty="0" smtClean="0"/>
                        <a:t> less glare than CRT monitors and emit less radiation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It s</a:t>
                      </a:r>
                      <a:r>
                        <a:rPr lang="en-GB" baseline="0" dirty="0" smtClean="0"/>
                        <a:t> definition (quality) may not always be as good as CRT’s</a:t>
                      </a:r>
                      <a:endParaRPr lang="en-US" dirty="0"/>
                    </a:p>
                  </a:txBody>
                  <a:tcPr/>
                </a:tc>
              </a:tr>
              <a:tr h="1128301">
                <a:tc>
                  <a:txBody>
                    <a:bodyPr/>
                    <a:lstStyle/>
                    <a:p>
                      <a:r>
                        <a:rPr lang="en-GB" dirty="0" smtClean="0"/>
                        <a:t>Consume much</a:t>
                      </a:r>
                      <a:r>
                        <a:rPr lang="en-GB" baseline="0" dirty="0" smtClean="0"/>
                        <a:t> less power and do not generate as much heat as a CRT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Cannot yet</a:t>
                      </a:r>
                      <a:r>
                        <a:rPr lang="en-GB" baseline="0" dirty="0" smtClean="0"/>
                        <a:t> be used with light pens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6" name="Right Arrow 5">
              <a:hlinkClick r:id="rId2" action="ppaction://hlinksldjump"/>
            </p:cNvPr>
            <p:cNvSpPr/>
            <p:nvPr/>
          </p:nvSpPr>
          <p:spPr>
            <a:xfrm flipH="1">
              <a:off x="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  <p:sp>
          <p:nvSpPr>
            <p:cNvPr id="7" name="Right Arrow 6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TFT Monitors </a:t>
              </a:r>
              <a:endParaRPr lang="en-US" sz="1600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228600"/>
            <a:ext cx="50292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Laser Printers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953000" cy="2590799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r>
              <a:rPr lang="en-GB" sz="2700" dirty="0" smtClean="0"/>
              <a:t>Produce high quality hard copy output.</a:t>
            </a:r>
          </a:p>
          <a:p>
            <a:r>
              <a:rPr lang="en-GB" sz="2700" dirty="0" smtClean="0"/>
              <a:t>Print rate per page is very quick.</a:t>
            </a:r>
          </a:p>
          <a:p>
            <a:r>
              <a:rPr lang="en-GB" sz="2700" dirty="0" smtClean="0"/>
              <a:t>They rely on large buffer memories; where data is stored before the pages can be printed out.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7239000" y="4495800"/>
            <a:ext cx="1905000" cy="2362200"/>
            <a:chOff x="7239000" y="4495800"/>
            <a:chExt cx="1905000" cy="2362200"/>
          </a:xfrm>
        </p:grpSpPr>
        <p:sp>
          <p:nvSpPr>
            <p:cNvPr id="5" name="Right Arrow 4">
              <a:hlinkClick r:id="rId2" action="ppaction://hlinksldjump"/>
            </p:cNvPr>
            <p:cNvSpPr/>
            <p:nvPr/>
          </p:nvSpPr>
          <p:spPr>
            <a:xfrm>
              <a:off x="7239000" y="4495800"/>
              <a:ext cx="1905000" cy="1219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Advantages and Disadvantages </a:t>
              </a:r>
              <a:endParaRPr lang="en-US" sz="1600" dirty="0"/>
            </a:p>
          </p:txBody>
        </p:sp>
        <p:sp>
          <p:nvSpPr>
            <p:cNvPr id="6" name="Right Arrow 5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533400" y="4495800"/>
            <a:ext cx="4572000" cy="201593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buNone/>
            </a:pPr>
            <a:r>
              <a:rPr lang="en-GB" sz="2500" dirty="0" smtClean="0"/>
              <a:t>Uses</a:t>
            </a:r>
          </a:p>
          <a:p>
            <a:pPr>
              <a:buFontTx/>
              <a:buChar char="-"/>
            </a:pPr>
            <a:r>
              <a:rPr lang="en-GB" sz="2500" dirty="0" smtClean="0"/>
              <a:t>Used where noise levels need to be kept low</a:t>
            </a:r>
          </a:p>
          <a:p>
            <a:pPr>
              <a:buFontTx/>
              <a:buChar char="-"/>
            </a:pPr>
            <a:r>
              <a:rPr lang="en-GB" sz="2500" dirty="0" smtClean="0"/>
              <a:t>Best option for fast high quality volume printing</a:t>
            </a:r>
            <a:endParaRPr lang="en-US" sz="2500" dirty="0"/>
          </a:p>
        </p:txBody>
      </p:sp>
      <p:pic>
        <p:nvPicPr>
          <p:cNvPr id="8" name="Picture 7" descr="laser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0" y="1447800"/>
            <a:ext cx="2108200" cy="1581150"/>
          </a:xfrm>
          <a:prstGeom prst="rect">
            <a:avLst/>
          </a:prstGeom>
        </p:spPr>
      </p:pic>
      <p:pic>
        <p:nvPicPr>
          <p:cNvPr id="14338" name="Picture 2" descr="Go to fullsize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05400" y="3505200"/>
            <a:ext cx="1828800" cy="1828801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04800"/>
            <a:ext cx="43434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Laser Printers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8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40367">
                <a:tc>
                  <a:txBody>
                    <a:bodyPr/>
                    <a:lstStyle/>
                    <a:p>
                      <a:r>
                        <a:rPr lang="en-GB" dirty="0" smtClean="0"/>
                        <a:t>Advantages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Disadvantages</a:t>
                      </a:r>
                      <a:endParaRPr lang="en-US" dirty="0"/>
                    </a:p>
                  </a:txBody>
                  <a:tcPr/>
                </a:tc>
              </a:tr>
              <a:tr h="540367">
                <a:tc>
                  <a:txBody>
                    <a:bodyPr/>
                    <a:lstStyle/>
                    <a:p>
                      <a:r>
                        <a:rPr lang="en-GB" dirty="0" smtClean="0"/>
                        <a:t>Printing</a:t>
                      </a:r>
                      <a:r>
                        <a:rPr lang="en-GB" baseline="0" dirty="0" smtClean="0"/>
                        <a:t> is fast for high volumes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Are expensive to buy</a:t>
                      </a:r>
                    </a:p>
                  </a:txBody>
                  <a:tcPr/>
                </a:tc>
              </a:tr>
              <a:tr h="540367">
                <a:tc>
                  <a:txBody>
                    <a:bodyPr/>
                    <a:lstStyle/>
                    <a:p>
                      <a:r>
                        <a:rPr lang="en-GB" dirty="0" smtClean="0"/>
                        <a:t>Can handle</a:t>
                      </a:r>
                      <a:r>
                        <a:rPr lang="en-GB" baseline="0" dirty="0" smtClean="0"/>
                        <a:t> very large print 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Are fast if several</a:t>
                      </a:r>
                      <a:r>
                        <a:rPr lang="en-GB" baseline="0" dirty="0" smtClean="0"/>
                        <a:t> copies are being made</a:t>
                      </a:r>
                      <a:endParaRPr lang="en-US" dirty="0"/>
                    </a:p>
                  </a:txBody>
                  <a:tcPr/>
                </a:tc>
              </a:tr>
              <a:tr h="932688">
                <a:tc>
                  <a:txBody>
                    <a:bodyPr/>
                    <a:lstStyle/>
                    <a:p>
                      <a:r>
                        <a:rPr lang="en-GB" dirty="0" smtClean="0"/>
                        <a:t>Quality</a:t>
                      </a:r>
                      <a:r>
                        <a:rPr lang="en-GB" baseline="0" dirty="0" smtClean="0"/>
                        <a:t> is consistently 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Colour laser printers tend</a:t>
                      </a:r>
                      <a:r>
                        <a:rPr lang="en-GB" baseline="0" dirty="0" smtClean="0"/>
                        <a:t> to be expensive to run as different inks are needed.</a:t>
                      </a:r>
                      <a:endParaRPr lang="en-US" dirty="0"/>
                    </a:p>
                  </a:txBody>
                  <a:tcPr/>
                </a:tc>
              </a:tr>
              <a:tr h="1332411">
                <a:tc>
                  <a:txBody>
                    <a:bodyPr/>
                    <a:lstStyle/>
                    <a:p>
                      <a:r>
                        <a:rPr lang="en-GB" dirty="0" smtClean="0"/>
                        <a:t>Toner cartridges</a:t>
                      </a:r>
                      <a:r>
                        <a:rPr lang="en-GB" baseline="0" dirty="0" smtClean="0"/>
                        <a:t> last for a long time; making laser printers cost effective.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They produce ozone</a:t>
                      </a:r>
                      <a:r>
                        <a:rPr lang="en-GB" baseline="0" dirty="0" smtClean="0"/>
                        <a:t> and volatile organic compounds because of their method of printing.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0" y="5715000"/>
            <a:ext cx="9144000" cy="1143000"/>
            <a:chOff x="0" y="5715000"/>
            <a:chExt cx="9144000" cy="1143000"/>
          </a:xfrm>
        </p:grpSpPr>
        <p:sp>
          <p:nvSpPr>
            <p:cNvPr id="6" name="Right Arrow 5">
              <a:hlinkClick r:id="rId2" action="ppaction://hlinksldjump"/>
            </p:cNvPr>
            <p:cNvSpPr/>
            <p:nvPr/>
          </p:nvSpPr>
          <p:spPr>
            <a:xfrm flipH="1">
              <a:off x="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  <p:sp>
          <p:nvSpPr>
            <p:cNvPr id="7" name="Right Arrow 6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Laser Printers </a:t>
              </a:r>
              <a:endParaRPr lang="en-US" sz="1600" dirty="0"/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4724400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 smtClean="0"/>
              <a:t>Inkjet Printers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5105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en-GB" dirty="0" smtClean="0"/>
              <a:t>They produce good quality hard copies.</a:t>
            </a:r>
          </a:p>
          <a:p>
            <a:r>
              <a:rPr lang="en-GB" dirty="0" smtClean="0"/>
              <a:t>They do not have large buffers; so printing is done a bit at a time.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Uses</a:t>
            </a:r>
          </a:p>
          <a:p>
            <a:pPr>
              <a:buFontTx/>
              <a:buChar char="-"/>
            </a:pPr>
            <a:r>
              <a:rPr lang="en-GB" dirty="0" smtClean="0"/>
              <a:t>Used where low output volumes are required</a:t>
            </a:r>
          </a:p>
          <a:p>
            <a:pPr>
              <a:buFontTx/>
              <a:buChar char="-"/>
            </a:pPr>
            <a:r>
              <a:rPr lang="en-GB" dirty="0" smtClean="0"/>
              <a:t>If high-quality for single pages is needed these printers are ideal.</a:t>
            </a:r>
          </a:p>
          <a:p>
            <a:pPr>
              <a:buFontTx/>
              <a:buChar char="-"/>
            </a:pPr>
            <a:r>
              <a:rPr lang="en-GB" dirty="0" smtClean="0"/>
              <a:t>3D inkjet printers have now been introduced in industry.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239000" y="4495800"/>
            <a:ext cx="1905000" cy="2362200"/>
            <a:chOff x="7239000" y="4495800"/>
            <a:chExt cx="1905000" cy="2362200"/>
          </a:xfrm>
        </p:grpSpPr>
        <p:sp>
          <p:nvSpPr>
            <p:cNvPr id="5" name="Right Arrow 4">
              <a:hlinkClick r:id="rId2" action="ppaction://hlinksldjump"/>
            </p:cNvPr>
            <p:cNvSpPr/>
            <p:nvPr/>
          </p:nvSpPr>
          <p:spPr>
            <a:xfrm>
              <a:off x="7239000" y="4495800"/>
              <a:ext cx="1905000" cy="12192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Advantages and Disadvantages </a:t>
              </a:r>
              <a:endParaRPr lang="en-US" sz="1600" dirty="0"/>
            </a:p>
          </p:txBody>
        </p:sp>
        <p:sp>
          <p:nvSpPr>
            <p:cNvPr id="6" name="Right Arrow 5">
              <a:hlinkClick r:id="rId3" action="ppaction://hlinksldjump"/>
            </p:cNvPr>
            <p:cNvSpPr/>
            <p:nvPr/>
          </p:nvSpPr>
          <p:spPr>
            <a:xfrm flipH="1">
              <a:off x="7239000" y="5715000"/>
              <a:ext cx="1905000" cy="11430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/>
                <a:t>Back to Output Devices</a:t>
              </a:r>
              <a:endParaRPr lang="en-US" sz="1600" dirty="0"/>
            </a:p>
          </p:txBody>
        </p:sp>
      </p:grpSp>
      <p:pic>
        <p:nvPicPr>
          <p:cNvPr id="12290" name="Picture 2" descr="http://rds.yahoo.com/_ylt=A0PDoX15PUBN_A0AZJyjzbkF/SIG=12l7h6pmu/EXP=1296142073/**http%3a/www.clipart-fr.com/en/data/clipart/printer/printer_040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1371600"/>
            <a:ext cx="3200400" cy="1893449"/>
          </a:xfrm>
          <a:prstGeom prst="rect">
            <a:avLst/>
          </a:prstGeom>
          <a:noFill/>
        </p:spPr>
      </p:pic>
      <p:pic>
        <p:nvPicPr>
          <p:cNvPr id="12292" name="Picture 4" descr="View Image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50520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utput devic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output devices</Template>
  <TotalTime>0</TotalTime>
  <Words>1054</Words>
  <Application>Microsoft Office PowerPoint</Application>
  <PresentationFormat>On-screen Show (4:3)</PresentationFormat>
  <Paragraphs>185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output devices</vt:lpstr>
      <vt:lpstr>Output Devices </vt:lpstr>
      <vt:lpstr>An Output Device</vt:lpstr>
      <vt:lpstr>CRT Monitors(Cathode Ray Tube)</vt:lpstr>
      <vt:lpstr>CRT Monitors</vt:lpstr>
      <vt:lpstr>TFT Monitors (Thin Film Transistor)</vt:lpstr>
      <vt:lpstr>TFT Monitors</vt:lpstr>
      <vt:lpstr>Laser Printers</vt:lpstr>
      <vt:lpstr>Laser Printers </vt:lpstr>
      <vt:lpstr>Inkjet Printers</vt:lpstr>
      <vt:lpstr>Inkjet Printers </vt:lpstr>
      <vt:lpstr>3D inkjet printers</vt:lpstr>
      <vt:lpstr>3D inkjet printers</vt:lpstr>
      <vt:lpstr>Dot Matrix Printer</vt:lpstr>
      <vt:lpstr>Dot Matrix Printer</vt:lpstr>
      <vt:lpstr>Plotter</vt:lpstr>
      <vt:lpstr>Plotters</vt:lpstr>
      <vt:lpstr>Speakers</vt:lpstr>
      <vt:lpstr>Multimedia Projectors</vt:lpstr>
      <vt:lpstr>Multimedia Projectors</vt:lpstr>
    </vt:vector>
  </TitlesOfParts>
  <Company>VCN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Output Devices </dc:title>
  <dc:creator>ICT Department</dc:creator>
  <cp:lastModifiedBy>ICT Department</cp:lastModifiedBy>
  <cp:revision>1</cp:revision>
  <dcterms:created xsi:type="dcterms:W3CDTF">2013-05-02T06:35:00Z</dcterms:created>
  <dcterms:modified xsi:type="dcterms:W3CDTF">2013-05-02T06:35:33Z</dcterms:modified>
</cp:coreProperties>
</file>