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7F4BD2-8FE9-42A6-AECA-B6F6AFC366AC}" type="datetimeFigureOut">
              <a:rPr lang="en-US" smtClean="0"/>
              <a:pPr/>
              <a:t>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B977D-71F2-4C76-93C2-37D1C164F3A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DB977D-71F2-4C76-93C2-37D1C164F3A6}"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20C656-41A7-460E-BCB9-875780DF3856}"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0C656-41A7-460E-BCB9-875780DF3856}"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0C656-41A7-460E-BCB9-875780DF3856}"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0C656-41A7-460E-BCB9-875780DF3856}"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20C656-41A7-460E-BCB9-875780DF3856}"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20C656-41A7-460E-BCB9-875780DF3856}" type="datetimeFigureOut">
              <a:rPr lang="en-US" smtClean="0"/>
              <a:pPr/>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20C656-41A7-460E-BCB9-875780DF3856}" type="datetimeFigureOut">
              <a:rPr lang="en-US" smtClean="0"/>
              <a:pPr/>
              <a:t>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20C656-41A7-460E-BCB9-875780DF3856}" type="datetimeFigureOut">
              <a:rPr lang="en-US" smtClean="0"/>
              <a:pPr/>
              <a:t>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0C656-41A7-460E-BCB9-875780DF3856}" type="datetimeFigureOut">
              <a:rPr lang="en-US" smtClean="0"/>
              <a:pPr/>
              <a:t>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0C656-41A7-460E-BCB9-875780DF3856}" type="datetimeFigureOut">
              <a:rPr lang="en-US" smtClean="0"/>
              <a:pPr/>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0C656-41A7-460E-BCB9-875780DF3856}" type="datetimeFigureOut">
              <a:rPr lang="en-US" smtClean="0"/>
              <a:pPr/>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7BDAFB-71A9-47E9-ACC5-19D0924F93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0C656-41A7-460E-BCB9-875780DF3856}" type="datetimeFigureOut">
              <a:rPr lang="en-US" smtClean="0"/>
              <a:pPr/>
              <a:t>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BDAFB-71A9-47E9-ACC5-19D0924F93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dirty="0" smtClean="0"/>
              <a:t>Section 2</a:t>
            </a:r>
            <a:endParaRPr lang="en-US" dirty="0"/>
          </a:p>
        </p:txBody>
      </p:sp>
      <p:sp>
        <p:nvSpPr>
          <p:cNvPr id="3" name="Subtitle 2"/>
          <p:cNvSpPr>
            <a:spLocks noGrp="1"/>
          </p:cNvSpPr>
          <p:nvPr>
            <p:ph type="subTitle" idx="1"/>
          </p:nvPr>
        </p:nvSpPr>
        <p:spPr>
          <a:xfrm>
            <a:off x="1371600" y="3048000"/>
            <a:ext cx="6400800" cy="1752600"/>
          </a:xfrm>
        </p:spPr>
        <p:txBody>
          <a:bodyPr/>
          <a:lstStyle/>
          <a:p>
            <a:r>
              <a:rPr lang="en-US" dirty="0" smtClean="0"/>
              <a:t>How Organizations Use ICT</a:t>
            </a:r>
          </a:p>
          <a:p>
            <a:r>
              <a:rPr lang="en-US" dirty="0" smtClean="0"/>
              <a:t>Control systems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Scenario 1 </a:t>
            </a:r>
            <a:r>
              <a:rPr lang="en-US" dirty="0" err="1" smtClean="0"/>
              <a:t>Qns</a:t>
            </a:r>
            <a:endParaRPr lang="en-US" dirty="0"/>
          </a:p>
        </p:txBody>
      </p:sp>
      <p:sp>
        <p:nvSpPr>
          <p:cNvPr id="3" name="Content Placeholder 2"/>
          <p:cNvSpPr>
            <a:spLocks noGrp="1"/>
          </p:cNvSpPr>
          <p:nvPr>
            <p:ph idx="1"/>
          </p:nvPr>
        </p:nvSpPr>
        <p:spPr/>
        <p:txBody>
          <a:bodyPr/>
          <a:lstStyle/>
          <a:p>
            <a:r>
              <a:rPr lang="en-US" dirty="0" smtClean="0"/>
              <a:t>1 (a) The company uses robotic arms to control a number of processes. Give two </a:t>
            </a:r>
            <a:r>
              <a:rPr lang="en-US" dirty="0" smtClean="0"/>
              <a:t>reasons why </a:t>
            </a:r>
            <a:r>
              <a:rPr lang="en-US" dirty="0" smtClean="0"/>
              <a:t>they use these robotic arms.</a:t>
            </a:r>
          </a:p>
          <a:p>
            <a:r>
              <a:rPr lang="en-US" dirty="0" smtClean="0"/>
              <a:t>Describe how robotic arms are used in two of these processes</a:t>
            </a:r>
            <a:r>
              <a:rPr lang="en-US" dirty="0" smtClean="0"/>
              <a:t>.</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Scenario 1 Answers</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A </a:t>
            </a:r>
            <a:r>
              <a:rPr lang="en-US" dirty="0" smtClean="0"/>
              <a:t>robotic arm has greater accuracy compared with a human</a:t>
            </a:r>
          </a:p>
          <a:p>
            <a:r>
              <a:rPr lang="en-US" dirty="0" smtClean="0"/>
              <a:t>There are lower running costs compared to paying a human being</a:t>
            </a:r>
          </a:p>
          <a:p>
            <a:r>
              <a:rPr lang="en-US" dirty="0" smtClean="0"/>
              <a:t>Robotic arms do not get tired so work is of a consistent standard</a:t>
            </a:r>
          </a:p>
          <a:p>
            <a:r>
              <a:rPr lang="en-US" dirty="0" smtClean="0"/>
              <a:t>The whole process can be continuous without having to stop at </a:t>
            </a:r>
            <a:r>
              <a:rPr lang="en-US" dirty="0" smtClean="0"/>
              <a:t>shift changeovers</a:t>
            </a:r>
            <a:endParaRPr lang="en-US" dirty="0" smtClean="0"/>
          </a:p>
          <a:p>
            <a:pPr>
              <a:buNone/>
            </a:pPr>
            <a:endParaRPr lang="en-US" dirty="0" smtClean="0"/>
          </a:p>
          <a:p>
            <a:r>
              <a:rPr lang="en-US" dirty="0" smtClean="0"/>
              <a:t>Painting the car bodies</a:t>
            </a:r>
          </a:p>
          <a:p>
            <a:r>
              <a:rPr lang="en-US" dirty="0" smtClean="0"/>
              <a:t>Putting the car wheels on</a:t>
            </a:r>
          </a:p>
          <a:p>
            <a:r>
              <a:rPr lang="en-US" dirty="0" smtClean="0"/>
              <a:t>Drilling holes in car body</a:t>
            </a:r>
          </a:p>
          <a:p>
            <a:r>
              <a:rPr lang="en-US" dirty="0" smtClean="0"/>
              <a:t>Fixing rivets to the car body</a:t>
            </a:r>
          </a:p>
          <a:p>
            <a:r>
              <a:rPr lang="en-US" dirty="0" smtClean="0"/>
              <a:t>Tightening bolts</a:t>
            </a:r>
          </a:p>
          <a:p>
            <a:r>
              <a:rPr lang="en-US" dirty="0" smtClean="0"/>
              <a:t>Assembling the electric circuits in the car</a:t>
            </a:r>
          </a:p>
          <a:p>
            <a:r>
              <a:rPr lang="en-US" dirty="0" smtClean="0"/>
              <a:t>Inserting the car engine</a:t>
            </a:r>
          </a:p>
          <a:p>
            <a:endParaRPr lang="en-US" dirty="0" smtClean="0"/>
          </a:p>
          <a:p>
            <a:r>
              <a:rPr lang="en-US" dirty="0" smtClean="0"/>
              <a:t>End </a:t>
            </a:r>
            <a:r>
              <a:rPr lang="en-US" dirty="0" smtClean="0"/>
              <a:t>effectors are attached to robot arm such as –</a:t>
            </a:r>
          </a:p>
          <a:p>
            <a:r>
              <a:rPr lang="en-US" dirty="0" smtClean="0"/>
              <a:t>Paint sprayer</a:t>
            </a:r>
          </a:p>
          <a:p>
            <a:r>
              <a:rPr lang="en-US" dirty="0" smtClean="0"/>
              <a:t>Drill</a:t>
            </a:r>
          </a:p>
          <a:p>
            <a:r>
              <a:rPr lang="en-US" dirty="0" smtClean="0"/>
              <a:t>Riveter</a:t>
            </a:r>
          </a:p>
          <a:p>
            <a:r>
              <a:rPr lang="en-US" dirty="0" smtClean="0"/>
              <a:t>Ratchet/spanner</a:t>
            </a:r>
          </a:p>
          <a:p>
            <a:r>
              <a:rPr lang="en-US" dirty="0" smtClean="0"/>
              <a:t>Pressure sensors are used to tell the computer whether the </a:t>
            </a:r>
            <a:r>
              <a:rPr lang="en-US" dirty="0" err="1" smtClean="0"/>
              <a:t>effector</a:t>
            </a:r>
            <a:r>
              <a:rPr lang="en-US" dirty="0" smtClean="0"/>
              <a:t> is being</a:t>
            </a:r>
          </a:p>
          <a:p>
            <a:r>
              <a:rPr lang="en-US" dirty="0" smtClean="0"/>
              <a:t>held firmly enough or too firmly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Content </a:t>
            </a:r>
            <a:endParaRPr lang="en-US" dirty="0"/>
          </a:p>
        </p:txBody>
      </p:sp>
      <p:sp>
        <p:nvSpPr>
          <p:cNvPr id="3" name="Content Placeholder 2"/>
          <p:cNvSpPr>
            <a:spLocks noGrp="1"/>
          </p:cNvSpPr>
          <p:nvPr>
            <p:ph idx="1"/>
          </p:nvPr>
        </p:nvSpPr>
        <p:spPr/>
        <p:txBody>
          <a:bodyPr>
            <a:normAutofit/>
          </a:bodyPr>
          <a:lstStyle/>
          <a:p>
            <a:r>
              <a:rPr lang="en-US" sz="2800" dirty="0" smtClean="0"/>
              <a:t>Air conditioning systems</a:t>
            </a:r>
          </a:p>
          <a:p>
            <a:r>
              <a:rPr lang="en-US" sz="2800" dirty="0" smtClean="0"/>
              <a:t>Central heating system</a:t>
            </a:r>
          </a:p>
          <a:p>
            <a:r>
              <a:rPr lang="en-US" sz="2800" dirty="0" smtClean="0"/>
              <a:t>Refrigeration</a:t>
            </a:r>
          </a:p>
          <a:p>
            <a:r>
              <a:rPr lang="en-US" sz="2800" dirty="0" smtClean="0"/>
              <a:t>Car manufacturer: industrial robots</a:t>
            </a:r>
          </a:p>
          <a:p>
            <a:r>
              <a:rPr lang="en-US" sz="2800" dirty="0" smtClean="0"/>
              <a:t>Medical applications: intensive care</a:t>
            </a:r>
          </a:p>
          <a:p>
            <a:r>
              <a:rPr lang="en-US" sz="2800" dirty="0" smtClean="0"/>
              <a:t>Process control</a:t>
            </a:r>
          </a:p>
          <a:p>
            <a:endParaRPr lang="en-US" sz="2800" dirty="0" smtClean="0"/>
          </a:p>
          <a:p>
            <a:endParaRPr lang="en-US" sz="2800" dirty="0" smtClean="0"/>
          </a:p>
          <a:p>
            <a:endParaRPr lang="en-US" sz="2800" dirty="0" smtClean="0"/>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EYinterstate"/>
              </a:rPr>
              <a:t>Air conditioning systems</a:t>
            </a:r>
            <a:endParaRPr lang="en-US" sz="3200" b="1" dirty="0">
              <a:latin typeface="EYinterstate"/>
            </a:endParaRPr>
          </a:p>
        </p:txBody>
      </p:sp>
      <p:sp>
        <p:nvSpPr>
          <p:cNvPr id="3" name="Content Placeholder 2"/>
          <p:cNvSpPr>
            <a:spLocks noGrp="1"/>
          </p:cNvSpPr>
          <p:nvPr>
            <p:ph idx="1"/>
          </p:nvPr>
        </p:nvSpPr>
        <p:spPr>
          <a:xfrm>
            <a:off x="457200" y="1570037"/>
            <a:ext cx="8229600" cy="2468563"/>
          </a:xfrm>
        </p:spPr>
        <p:txBody>
          <a:bodyPr>
            <a:normAutofit fontScale="55000" lnSpcReduction="20000"/>
          </a:bodyPr>
          <a:lstStyle/>
          <a:p>
            <a:pPr>
              <a:buFont typeface="Calibri" pitchFamily="34" charset="0"/>
              <a:buChar char="•"/>
            </a:pPr>
            <a:r>
              <a:rPr lang="en-US" dirty="0" smtClean="0">
                <a:latin typeface="EYinterstate"/>
              </a:rPr>
              <a:t>The Air conditioning system is used to control the temperature conditions in a room.</a:t>
            </a:r>
          </a:p>
          <a:p>
            <a:pPr>
              <a:buFont typeface="Calibri" pitchFamily="34" charset="0"/>
              <a:buChar char="•"/>
            </a:pPr>
            <a:r>
              <a:rPr lang="en-US" dirty="0" smtClean="0">
                <a:latin typeface="EYinterstate"/>
              </a:rPr>
              <a:t>The system has copper tubes(coils) containing  a liquid that can easily be converted into gas and back to liquid( refrigerant)  </a:t>
            </a:r>
          </a:p>
          <a:p>
            <a:pPr>
              <a:buFont typeface="Calibri" pitchFamily="34" charset="0"/>
              <a:buChar char="•"/>
            </a:pPr>
            <a:r>
              <a:rPr lang="en-US" dirty="0" smtClean="0">
                <a:latin typeface="EYinterstate"/>
              </a:rPr>
              <a:t>The </a:t>
            </a:r>
            <a:r>
              <a:rPr lang="en-US" b="1" dirty="0" smtClean="0">
                <a:latin typeface="EYinterstate"/>
              </a:rPr>
              <a:t>major parts</a:t>
            </a:r>
            <a:r>
              <a:rPr lang="en-US" dirty="0" smtClean="0">
                <a:latin typeface="EYinterstate"/>
              </a:rPr>
              <a:t> of an air conditioning system are</a:t>
            </a:r>
          </a:p>
          <a:p>
            <a:pPr marL="914400" lvl="1" indent="-514350">
              <a:buFont typeface="+mj-lt"/>
              <a:buAutoNum type="arabicPeriod"/>
            </a:pPr>
            <a:r>
              <a:rPr lang="en-US" dirty="0" smtClean="0">
                <a:latin typeface="EYinterstate"/>
              </a:rPr>
              <a:t>Compressor: used to increase the pressure of the low-pressure gas into the </a:t>
            </a:r>
          </a:p>
          <a:p>
            <a:pPr marL="914400" lvl="1" indent="-514350">
              <a:buFont typeface="+mj-lt"/>
              <a:buAutoNum type="arabicPeriod"/>
            </a:pPr>
            <a:r>
              <a:rPr lang="en-US" sz="2700" dirty="0" smtClean="0">
                <a:latin typeface="EYinterstate"/>
              </a:rPr>
              <a:t>condensing unit</a:t>
            </a:r>
          </a:p>
          <a:p>
            <a:pPr marL="914400" lvl="1" indent="-514350">
              <a:buFont typeface="+mj-lt"/>
              <a:buAutoNum type="arabicPeriod"/>
            </a:pPr>
            <a:r>
              <a:rPr lang="en-US" sz="2700" dirty="0" smtClean="0">
                <a:latin typeface="EYinterstate"/>
              </a:rPr>
              <a:t> Valve</a:t>
            </a:r>
          </a:p>
          <a:p>
            <a:pPr marL="914400" lvl="1" indent="-514350">
              <a:buFont typeface="+mj-lt"/>
              <a:buAutoNum type="arabicPeriod"/>
            </a:pPr>
            <a:r>
              <a:rPr lang="en-US" sz="2700" dirty="0" smtClean="0">
                <a:latin typeface="EYinterstate"/>
              </a:rPr>
              <a:t>Evaporator </a:t>
            </a:r>
          </a:p>
        </p:txBody>
      </p:sp>
      <p:pic>
        <p:nvPicPr>
          <p:cNvPr id="1027" name="Picture 3"/>
          <p:cNvPicPr>
            <a:picLocks noChangeAspect="1" noChangeArrowheads="1"/>
          </p:cNvPicPr>
          <p:nvPr/>
        </p:nvPicPr>
        <p:blipFill>
          <a:blip r:embed="rId2" cstate="print"/>
          <a:srcRect/>
          <a:stretch>
            <a:fillRect/>
          </a:stretch>
        </p:blipFill>
        <p:spPr bwMode="auto">
          <a:xfrm>
            <a:off x="2819400" y="4238625"/>
            <a:ext cx="6019800" cy="25431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EYinterstate"/>
              </a:rPr>
              <a:t>Air conditioning systems</a:t>
            </a:r>
            <a:endParaRPr lang="en-US" sz="3200" dirty="0"/>
          </a:p>
        </p:txBody>
      </p:sp>
      <p:sp>
        <p:nvSpPr>
          <p:cNvPr id="3" name="Content Placeholder 2"/>
          <p:cNvSpPr>
            <a:spLocks noGrp="1"/>
          </p:cNvSpPr>
          <p:nvPr>
            <p:ph idx="1"/>
          </p:nvPr>
        </p:nvSpPr>
        <p:spPr>
          <a:xfrm>
            <a:off x="457200" y="1447800"/>
            <a:ext cx="8229600" cy="4678363"/>
          </a:xfrm>
        </p:spPr>
        <p:txBody>
          <a:bodyPr>
            <a:normAutofit/>
          </a:bodyPr>
          <a:lstStyle/>
          <a:p>
            <a:pPr>
              <a:buNone/>
            </a:pPr>
            <a:r>
              <a:rPr lang="en-US" sz="2800" b="1" dirty="0" smtClean="0">
                <a:latin typeface="EYinterstate"/>
              </a:rPr>
              <a:t>Roles of the parts</a:t>
            </a:r>
          </a:p>
          <a:p>
            <a:pPr marL="342900" lvl="1" indent="-342900">
              <a:buNone/>
            </a:pPr>
            <a:r>
              <a:rPr lang="en-US" sz="2200" b="1" dirty="0" smtClean="0">
                <a:latin typeface="EYinterstate"/>
              </a:rPr>
              <a:t>1. Compressor: I</a:t>
            </a:r>
            <a:r>
              <a:rPr lang="en-US" sz="2200" dirty="0" smtClean="0">
                <a:latin typeface="EYinterstate"/>
              </a:rPr>
              <a:t>ncreases pressure or pressurizes the refrigerant gas as part of the process of turning it back into a liquid</a:t>
            </a:r>
          </a:p>
          <a:p>
            <a:pPr marL="342900" lvl="1" indent="-342900">
              <a:buNone/>
            </a:pPr>
            <a:r>
              <a:rPr lang="en-US" sz="2200" b="1" dirty="0" smtClean="0">
                <a:latin typeface="EYinterstate"/>
              </a:rPr>
              <a:t>2. Valve: </a:t>
            </a:r>
            <a:r>
              <a:rPr lang="en-US" sz="2200" dirty="0" smtClean="0">
                <a:latin typeface="EYinterstate"/>
              </a:rPr>
              <a:t>regulates the amount of compressed liquid refrigerant moving into the evaporator.</a:t>
            </a:r>
          </a:p>
          <a:p>
            <a:pPr marL="342900" lvl="1" indent="-342900">
              <a:buNone/>
            </a:pPr>
            <a:r>
              <a:rPr lang="en-US" sz="2200" b="1" dirty="0" smtClean="0">
                <a:latin typeface="EYinterstate"/>
              </a:rPr>
              <a:t>3. Condensing unit: </a:t>
            </a:r>
            <a:r>
              <a:rPr lang="en-US" sz="2200" dirty="0" smtClean="0">
                <a:latin typeface="EYinterstate"/>
              </a:rPr>
              <a:t> Facilitates heat transfer</a:t>
            </a:r>
          </a:p>
          <a:p>
            <a:pPr marL="342900" lvl="1" indent="-342900">
              <a:buNone/>
            </a:pPr>
            <a:r>
              <a:rPr lang="en-US" sz="2200" b="1" dirty="0" smtClean="0">
                <a:latin typeface="EYinterstate"/>
              </a:rPr>
              <a:t>4. Evaporator: </a:t>
            </a:r>
            <a:r>
              <a:rPr lang="en-US" sz="2200" dirty="0" smtClean="0">
                <a:latin typeface="EYinterstate"/>
              </a:rPr>
              <a:t>Receives the liquid refrigerant</a:t>
            </a:r>
          </a:p>
          <a:p>
            <a:pPr marL="342900" lvl="1" indent="-342900">
              <a:buNone/>
            </a:pPr>
            <a:endParaRPr lang="en-US" sz="2200" b="1" dirty="0" smtClean="0">
              <a:latin typeface="EYinterstate"/>
            </a:endParaRPr>
          </a:p>
          <a:p>
            <a:pPr marL="342900" lvl="1" indent="-342900">
              <a:buNone/>
            </a:pPr>
            <a:r>
              <a:rPr lang="en-US" sz="2200" b="1" dirty="0" smtClean="0">
                <a:latin typeface="EYinterstate"/>
              </a:rPr>
              <a:t>Other parts</a:t>
            </a:r>
          </a:p>
          <a:p>
            <a:pPr marL="342900" lvl="1" indent="-342900">
              <a:buNone/>
            </a:pPr>
            <a:r>
              <a:rPr lang="en-US" sz="1800" b="1" dirty="0" smtClean="0">
                <a:latin typeface="EYinterstate"/>
              </a:rPr>
              <a:t>Fan(s) : </a:t>
            </a:r>
            <a:r>
              <a:rPr lang="en-US" sz="1800" dirty="0" smtClean="0">
                <a:latin typeface="EYinterstate"/>
              </a:rPr>
              <a:t>To blows air across metal fins that have been chilled as a result of the heat being absorbed</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EYinterstate"/>
              </a:rPr>
              <a:t>Air conditioning systems</a:t>
            </a:r>
            <a:endParaRPr lang="en-US" sz="3200"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How it Works</a:t>
            </a:r>
          </a:p>
          <a:p>
            <a:r>
              <a:rPr lang="en-US" dirty="0" smtClean="0"/>
              <a:t>The valve is controlled by microprocessor to reduce or increase the flow of refrigerant </a:t>
            </a:r>
          </a:p>
          <a:p>
            <a:r>
              <a:rPr lang="en-US" dirty="0" smtClean="0"/>
              <a:t>Microprocessor compares the pressure of the refrigerant to the preset value </a:t>
            </a:r>
          </a:p>
          <a:p>
            <a:r>
              <a:rPr lang="en-US" dirty="0" smtClean="0"/>
              <a:t>If pressure of refrigerant is above preset value, the microprocessor opens valve wider </a:t>
            </a:r>
          </a:p>
          <a:p>
            <a:r>
              <a:rPr lang="en-US" dirty="0" smtClean="0"/>
              <a:t>If pressure of refrigerant is below preset value microprocessor makes valve opening </a:t>
            </a:r>
          </a:p>
          <a:p>
            <a:r>
              <a:rPr lang="en-US" dirty="0" smtClean="0"/>
              <a:t>Narrower</a:t>
            </a:r>
          </a:p>
          <a:p>
            <a:r>
              <a:rPr lang="en-US" dirty="0" smtClean="0"/>
              <a:t>Touch screen is used to input the required temperature.</a:t>
            </a:r>
          </a:p>
          <a:p>
            <a:r>
              <a:rPr lang="en-US" dirty="0" smtClean="0"/>
              <a:t>Temperature sensor captures temperature in the room which is converted by the Analogue-to-digital converter(ADC) into digital data.</a:t>
            </a:r>
          </a:p>
          <a:p>
            <a:r>
              <a:rPr lang="en-US" dirty="0" smtClean="0"/>
              <a:t>Microprocessor compares the temperature of the room to the preset value </a:t>
            </a:r>
          </a:p>
          <a:p>
            <a:r>
              <a:rPr lang="en-US" dirty="0" smtClean="0"/>
              <a:t>If temperature of the room is above the pre-set value the fans remain on/are switched on by the microprocessor or microprocessor increases their speed. </a:t>
            </a:r>
          </a:p>
          <a:p>
            <a:r>
              <a:rPr lang="en-US" dirty="0" smtClean="0"/>
              <a:t>If temperature of the room is below the pre-set value the fans remain/switched off by the microprocessor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Central-heating systems:</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pPr>
              <a:buNone/>
            </a:pPr>
            <a:r>
              <a:rPr lang="en-US" sz="2400" u="sng" dirty="0" smtClean="0"/>
              <a:t>The main parts of a central-heating system consist of:</a:t>
            </a:r>
            <a:endParaRPr lang="en-US" sz="2400" dirty="0" smtClean="0"/>
          </a:p>
          <a:p>
            <a:r>
              <a:rPr lang="en-US" sz="2400" b="1" dirty="0" smtClean="0"/>
              <a:t> Boiler: a hot-water cylinder,</a:t>
            </a:r>
            <a:endParaRPr lang="en-US" sz="2400" dirty="0" smtClean="0"/>
          </a:p>
          <a:p>
            <a:r>
              <a:rPr lang="en-US" sz="2400" b="1" dirty="0" smtClean="0"/>
              <a:t>Pump </a:t>
            </a:r>
            <a:endParaRPr lang="en-US" sz="2400" dirty="0" smtClean="0"/>
          </a:p>
          <a:p>
            <a:r>
              <a:rPr lang="en-US" sz="2400" b="1" dirty="0" smtClean="0"/>
              <a:t>some radiators.</a:t>
            </a:r>
            <a:endParaRPr lang="en-US" sz="2400" dirty="0"/>
          </a:p>
        </p:txBody>
      </p:sp>
      <p:pic>
        <p:nvPicPr>
          <p:cNvPr id="1026" name="Picture 2"/>
          <p:cNvPicPr>
            <a:picLocks noChangeAspect="1" noChangeArrowheads="1"/>
          </p:cNvPicPr>
          <p:nvPr/>
        </p:nvPicPr>
        <p:blipFill>
          <a:blip r:embed="rId2" cstate="print"/>
          <a:srcRect/>
          <a:stretch>
            <a:fillRect/>
          </a:stretch>
        </p:blipFill>
        <p:spPr bwMode="auto">
          <a:xfrm>
            <a:off x="3048000" y="2514600"/>
            <a:ext cx="4770438" cy="33480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Central-heating systems:</a:t>
            </a:r>
            <a:endParaRPr lang="en-US" dirty="0"/>
          </a:p>
        </p:txBody>
      </p:sp>
      <p:sp>
        <p:nvSpPr>
          <p:cNvPr id="3" name="Content Placeholder 2"/>
          <p:cNvSpPr>
            <a:spLocks noGrp="1"/>
          </p:cNvSpPr>
          <p:nvPr>
            <p:ph idx="1"/>
          </p:nvPr>
        </p:nvSpPr>
        <p:spPr>
          <a:xfrm>
            <a:off x="457200" y="1371600"/>
            <a:ext cx="8229600" cy="4495800"/>
          </a:xfrm>
        </p:spPr>
        <p:txBody>
          <a:bodyPr>
            <a:normAutofit fontScale="55000" lnSpcReduction="20000"/>
          </a:bodyPr>
          <a:lstStyle/>
          <a:p>
            <a:pPr>
              <a:buNone/>
            </a:pPr>
            <a:r>
              <a:rPr lang="en-US" sz="3600" b="1" dirty="0" smtClean="0"/>
              <a:t>How a microprocessor controls the central-heating system?</a:t>
            </a:r>
          </a:p>
          <a:p>
            <a:pPr lvl="0"/>
            <a:r>
              <a:rPr lang="en-US" dirty="0" smtClean="0"/>
              <a:t>Users press the touch screen to select the temperature they want.</a:t>
            </a:r>
          </a:p>
          <a:p>
            <a:pPr lvl="0"/>
            <a:r>
              <a:rPr lang="en-US" dirty="0" smtClean="0"/>
              <a:t> The microprocessor reads the data from a temperature sensor on the wall and compares it with the value the user has requested.</a:t>
            </a:r>
          </a:p>
          <a:p>
            <a:pPr lvl="0"/>
            <a:r>
              <a:rPr lang="en-US" dirty="0" smtClean="0"/>
              <a:t> If it is lower, then the microprocessor switches the boiler and the pump on.</a:t>
            </a:r>
          </a:p>
          <a:p>
            <a:pPr lvl="0"/>
            <a:r>
              <a:rPr lang="en-US" dirty="0" smtClean="0"/>
              <a:t>If it is higher, the microprocessor switches both off.</a:t>
            </a:r>
          </a:p>
          <a:p>
            <a:pPr lvl="1"/>
            <a:r>
              <a:rPr lang="en-US" dirty="0" smtClean="0"/>
              <a:t>In order for the microprocessor to ‘understand’ the data from the temperature sensor (which is an analogue variable sensor), it uses an ADC to convert this data to a digital form that it can process.</a:t>
            </a:r>
          </a:p>
          <a:p>
            <a:pPr lvl="1"/>
            <a:r>
              <a:rPr lang="en-US" dirty="0" smtClean="0"/>
              <a:t>The microprocessor controls separate actuators: one opens the gas </a:t>
            </a:r>
            <a:r>
              <a:rPr lang="en-US" sz="3100" dirty="0" smtClean="0"/>
              <a:t>valves in the boiler and the other switches the pump on.</a:t>
            </a:r>
          </a:p>
          <a:p>
            <a:r>
              <a:rPr lang="en-US" sz="3100" dirty="0" smtClean="0"/>
              <a:t>The microprocessor usually has the capacity to control the times at which the system switches itself on and off. For example, users can set the system to come on an hour before they wake up in the morning, so that the house is warm to get up to and set it to switch off 30 minutes before they go out to work. It can be set to switch on one hour before they return from work, and so on.</a:t>
            </a:r>
          </a:p>
          <a:p>
            <a:r>
              <a:rPr lang="en-US" sz="3100" dirty="0" smtClean="0"/>
              <a:t> When the system is off, the microprocessor ignores all readings.</a:t>
            </a:r>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Revision </a:t>
            </a:r>
            <a:r>
              <a:rPr lang="en-US" dirty="0" err="1" smtClean="0"/>
              <a:t>Qns</a:t>
            </a:r>
            <a:endParaRPr lang="en-US" dirty="0"/>
          </a:p>
        </p:txBody>
      </p:sp>
      <p:sp>
        <p:nvSpPr>
          <p:cNvPr id="3" name="Content Placeholder 2"/>
          <p:cNvSpPr>
            <a:spLocks noGrp="1"/>
          </p:cNvSpPr>
          <p:nvPr>
            <p:ph idx="1"/>
          </p:nvPr>
        </p:nvSpPr>
        <p:spPr/>
        <p:txBody>
          <a:bodyPr/>
          <a:lstStyle/>
          <a:p>
            <a:r>
              <a:rPr lang="en-US" dirty="0" smtClean="0"/>
              <a:t>Describe how microprocessor control is used in a central heating system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Scenario </a:t>
            </a:r>
            <a:r>
              <a:rPr lang="en-US" dirty="0" smtClean="0"/>
              <a:t>1</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South African Motors is a car engine manufacturing company which has just </a:t>
            </a:r>
            <a:r>
              <a:rPr lang="en-US" dirty="0" smtClean="0"/>
              <a:t>started manufacturing </a:t>
            </a:r>
            <a:r>
              <a:rPr lang="en-US" dirty="0" smtClean="0"/>
              <a:t>complete cars. They are looking to sell cars throughout Africa. The factory is </a:t>
            </a:r>
            <a:r>
              <a:rPr lang="en-US" dirty="0" smtClean="0"/>
              <a:t>in East </a:t>
            </a:r>
            <a:r>
              <a:rPr lang="en-US" dirty="0" smtClean="0"/>
              <a:t>London and they have a main office in Johannesburg, where the manager, </a:t>
            </a:r>
            <a:r>
              <a:rPr lang="en-US" dirty="0" err="1" smtClean="0"/>
              <a:t>Simphiwe</a:t>
            </a:r>
            <a:r>
              <a:rPr lang="en-US" dirty="0" smtClean="0"/>
              <a:t>, </a:t>
            </a:r>
            <a:r>
              <a:rPr lang="en-US" dirty="0" err="1" smtClean="0"/>
              <a:t>organises</a:t>
            </a:r>
            <a:r>
              <a:rPr lang="en-US" dirty="0" smtClean="0"/>
              <a:t> </a:t>
            </a:r>
            <a:r>
              <a:rPr lang="en-US" dirty="0" smtClean="0"/>
              <a:t>the day to day running of the business. The main office employs a lot of workers </a:t>
            </a:r>
            <a:r>
              <a:rPr lang="en-US" dirty="0" smtClean="0"/>
              <a:t>to produce </a:t>
            </a:r>
            <a:r>
              <a:rPr lang="en-US" dirty="0" smtClean="0"/>
              <a:t>the company payroll for all the workers in East London and for those in </a:t>
            </a:r>
            <a:r>
              <a:rPr lang="en-US" dirty="0" smtClean="0"/>
              <a:t>Johannesburg. There </a:t>
            </a:r>
            <a:r>
              <a:rPr lang="en-US" dirty="0" smtClean="0"/>
              <a:t>is also a human resources department in the main office in Johannesburg which keeps </a:t>
            </a:r>
            <a:r>
              <a:rPr lang="en-US" dirty="0" smtClean="0"/>
              <a:t>all the </a:t>
            </a:r>
            <a:r>
              <a:rPr lang="en-US" dirty="0" smtClean="0"/>
              <a:t>files on each </a:t>
            </a:r>
            <a:r>
              <a:rPr lang="en-US" dirty="0" smtClean="0"/>
              <a:t>worker. </a:t>
            </a:r>
            <a:r>
              <a:rPr lang="en-US" dirty="0" err="1" smtClean="0"/>
              <a:t>Simphiwe</a:t>
            </a:r>
            <a:r>
              <a:rPr lang="en-US" dirty="0" smtClean="0"/>
              <a:t> </a:t>
            </a:r>
            <a:r>
              <a:rPr lang="en-US" dirty="0" smtClean="0"/>
              <a:t>has asked </a:t>
            </a:r>
            <a:r>
              <a:rPr lang="en-US" dirty="0" err="1" smtClean="0"/>
              <a:t>Capetown</a:t>
            </a:r>
            <a:r>
              <a:rPr lang="en-US" dirty="0" smtClean="0"/>
              <a:t> Publicists, an advertising company, to </a:t>
            </a:r>
            <a:r>
              <a:rPr lang="en-US" dirty="0" err="1" smtClean="0"/>
              <a:t>publicise</a:t>
            </a:r>
            <a:r>
              <a:rPr lang="en-US" dirty="0" smtClean="0"/>
              <a:t> the business </a:t>
            </a:r>
            <a:r>
              <a:rPr lang="en-US" dirty="0" smtClean="0"/>
              <a:t>on a </a:t>
            </a:r>
            <a:r>
              <a:rPr lang="en-US" dirty="0" smtClean="0"/>
              <a:t>large scale. The publicist company employs 4 people including the manager </a:t>
            </a:r>
            <a:r>
              <a:rPr lang="en-US" dirty="0" err="1" smtClean="0"/>
              <a:t>Mosola</a:t>
            </a:r>
            <a:r>
              <a:rPr lang="en-US" dirty="0" smtClean="0"/>
              <a:t>. </a:t>
            </a:r>
            <a:r>
              <a:rPr lang="en-US" dirty="0" smtClean="0"/>
              <a:t>They need </a:t>
            </a:r>
            <a:r>
              <a:rPr lang="en-US" dirty="0" smtClean="0"/>
              <a:t>to have regular meetings to discuss their progress with various jobs. This is difficult </a:t>
            </a:r>
            <a:r>
              <a:rPr lang="en-US" dirty="0" smtClean="0"/>
              <a:t>as they </a:t>
            </a:r>
            <a:r>
              <a:rPr lang="en-US" dirty="0" smtClean="0"/>
              <a:t>are very rarely in the office together as they all do a lot of their work at home.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893</Words>
  <Application>Microsoft Office PowerPoint</Application>
  <PresentationFormat>On-screen Show (4:3)</PresentationFormat>
  <Paragraphs>85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Section 2</vt:lpstr>
      <vt:lpstr>Content </vt:lpstr>
      <vt:lpstr>Air conditioning systems</vt:lpstr>
      <vt:lpstr>Air conditioning systems</vt:lpstr>
      <vt:lpstr>Air conditioning systems</vt:lpstr>
      <vt:lpstr>Central-heating systems:</vt:lpstr>
      <vt:lpstr>Central-heating systems:</vt:lpstr>
      <vt:lpstr>Revision Qns</vt:lpstr>
      <vt:lpstr>Scenario 1</vt:lpstr>
      <vt:lpstr>Scenario 1 Qns</vt:lpstr>
      <vt:lpstr>Scenario 1 Answers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9</dc:title>
  <dc:creator>ICT Department_2</dc:creator>
  <cp:lastModifiedBy>Vienna</cp:lastModifiedBy>
  <cp:revision>28</cp:revision>
  <dcterms:created xsi:type="dcterms:W3CDTF">2012-10-20T07:09:49Z</dcterms:created>
  <dcterms:modified xsi:type="dcterms:W3CDTF">2013-01-19T07:25:52Z</dcterms:modified>
</cp:coreProperties>
</file>